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362" r:id="rId3"/>
    <p:sldId id="13419" r:id="rId4"/>
    <p:sldId id="259" r:id="rId5"/>
    <p:sldId id="13421" r:id="rId6"/>
    <p:sldId id="260" r:id="rId7"/>
    <p:sldId id="13418" r:id="rId8"/>
    <p:sldId id="13422" r:id="rId9"/>
    <p:sldId id="13424" r:id="rId10"/>
    <p:sldId id="403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54573-CE4E-48B7-9ED7-1CC70F8A7FC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161B66-F8F0-4A9A-B3D7-DFDE5D9E7451}" type="pres">
      <dgm:prSet presAssocID="{54454573-CE4E-48B7-9ED7-1CC70F8A7FC6}" presName="diagram" presStyleCnt="0">
        <dgm:presLayoutVars>
          <dgm:dir/>
          <dgm:resizeHandles val="exact"/>
        </dgm:presLayoutVars>
      </dgm:prSet>
      <dgm:spPr/>
    </dgm:pt>
  </dgm:ptLst>
  <dgm:cxnLst>
    <dgm:cxn modelId="{BA894EBF-F71D-4B7E-9678-3B5157F85BCA}" type="presOf" srcId="{54454573-CE4E-48B7-9ED7-1CC70F8A7FC6}" destId="{B4161B66-F8F0-4A9A-B3D7-DFDE5D9E745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A91F99-E052-9D4C-9B8B-DC85568682CB}" type="doc">
      <dgm:prSet loTypeId="urn:microsoft.com/office/officeart/2009/3/layout/IncreasingArrows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77FD782-5FCD-9A40-9327-381545BF6511}">
      <dgm:prSet phldrT="[Text]"/>
      <dgm:spPr/>
      <dgm:t>
        <a:bodyPr/>
        <a:lstStyle/>
        <a:p>
          <a:r>
            <a:rPr lang="en-GB" dirty="0"/>
            <a:t>Year 2000 </a:t>
          </a:r>
        </a:p>
      </dgm:t>
    </dgm:pt>
    <dgm:pt modelId="{72D142CE-2947-914A-B808-B566067165E0}" type="parTrans" cxnId="{F780E258-0E0A-4B4E-92DD-EBACDF473D00}">
      <dgm:prSet/>
      <dgm:spPr/>
      <dgm:t>
        <a:bodyPr/>
        <a:lstStyle/>
        <a:p>
          <a:endParaRPr lang="en-GB"/>
        </a:p>
      </dgm:t>
    </dgm:pt>
    <dgm:pt modelId="{64D1D406-D152-9F44-B554-D9C330601670}" type="sibTrans" cxnId="{F780E258-0E0A-4B4E-92DD-EBACDF473D00}">
      <dgm:prSet/>
      <dgm:spPr/>
      <dgm:t>
        <a:bodyPr/>
        <a:lstStyle/>
        <a:p>
          <a:endParaRPr lang="en-GB"/>
        </a:p>
      </dgm:t>
    </dgm:pt>
    <dgm:pt modelId="{4ECE465F-9821-D746-B3F5-521F608336B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Arial" panose="020B0604020202020204" pitchFamily="34" charset="0"/>
            </a:rPr>
            <a:t>CGA established the Transformation desk- to drive transformation in the citrus Industry </a:t>
          </a:r>
          <a:endParaRPr lang="en-GB" dirty="0">
            <a:latin typeface="+mj-lt"/>
          </a:endParaRPr>
        </a:p>
      </dgm:t>
    </dgm:pt>
    <dgm:pt modelId="{EFE7B7BC-459C-9B48-9160-DEA9B3D4BEEB}" type="parTrans" cxnId="{4CCDC6A5-1F02-BE4E-9F22-DF491EA35D62}">
      <dgm:prSet/>
      <dgm:spPr/>
      <dgm:t>
        <a:bodyPr/>
        <a:lstStyle/>
        <a:p>
          <a:endParaRPr lang="en-GB"/>
        </a:p>
      </dgm:t>
    </dgm:pt>
    <dgm:pt modelId="{4CEFD6E4-99B8-AF49-B932-ED34EF32C291}" type="sibTrans" cxnId="{4CCDC6A5-1F02-BE4E-9F22-DF491EA35D62}">
      <dgm:prSet/>
      <dgm:spPr/>
      <dgm:t>
        <a:bodyPr/>
        <a:lstStyle/>
        <a:p>
          <a:endParaRPr lang="en-GB"/>
        </a:p>
      </dgm:t>
    </dgm:pt>
    <dgm:pt modelId="{4FC3D7C5-0E7E-A74F-A29C-536658D12D45}">
      <dgm:prSet phldrT="[Text]"/>
      <dgm:spPr/>
      <dgm:t>
        <a:bodyPr/>
        <a:lstStyle/>
        <a:p>
          <a:r>
            <a:rPr lang="en-GB" dirty="0"/>
            <a:t>Year 2010</a:t>
          </a:r>
        </a:p>
      </dgm:t>
    </dgm:pt>
    <dgm:pt modelId="{8B00C1A1-A35C-0E4C-9027-1B2CA6E53854}" type="parTrans" cxnId="{E47CB471-AE80-5E44-8D6F-FD59A9610ABE}">
      <dgm:prSet/>
      <dgm:spPr/>
      <dgm:t>
        <a:bodyPr/>
        <a:lstStyle/>
        <a:p>
          <a:endParaRPr lang="en-GB"/>
        </a:p>
      </dgm:t>
    </dgm:pt>
    <dgm:pt modelId="{1FEBC570-DBA0-6749-B1B6-ED518B2F400B}" type="sibTrans" cxnId="{E47CB471-AE80-5E44-8D6F-FD59A9610ABE}">
      <dgm:prSet/>
      <dgm:spPr/>
      <dgm:t>
        <a:bodyPr/>
        <a:lstStyle/>
        <a:p>
          <a:endParaRPr lang="en-GB"/>
        </a:p>
      </dgm:t>
    </dgm:pt>
    <dgm:pt modelId="{054B5AB0-384F-CF4F-A581-F1234E8010F5}">
      <dgm:prSet phldrT="[Text]"/>
      <dgm:spPr/>
      <dgm:t>
        <a:bodyPr/>
        <a:lstStyle/>
        <a:p>
          <a:r>
            <a:rPr lang="en-GB" dirty="0"/>
            <a:t>Year 2013</a:t>
          </a:r>
        </a:p>
      </dgm:t>
    </dgm:pt>
    <dgm:pt modelId="{4E8B7E73-E5D2-2A40-B441-98B8E5FA6958}" type="parTrans" cxnId="{932DA2C6-9AEA-564F-B6FF-D1129BF48F49}">
      <dgm:prSet/>
      <dgm:spPr/>
      <dgm:t>
        <a:bodyPr/>
        <a:lstStyle/>
        <a:p>
          <a:endParaRPr lang="en-GB"/>
        </a:p>
      </dgm:t>
    </dgm:pt>
    <dgm:pt modelId="{48410902-DE56-5C47-AB58-F7ECB0AB5292}" type="sibTrans" cxnId="{932DA2C6-9AEA-564F-B6FF-D1129BF48F49}">
      <dgm:prSet/>
      <dgm:spPr/>
      <dgm:t>
        <a:bodyPr/>
        <a:lstStyle/>
        <a:p>
          <a:endParaRPr lang="en-GB"/>
        </a:p>
      </dgm:t>
    </dgm:pt>
    <dgm:pt modelId="{39774653-AC84-9A45-9AAD-FE025987291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Arial" panose="020B0604020202020204" pitchFamily="34" charset="0"/>
            </a:rPr>
            <a:t>CGA through the transformation desk conducted situational analysis </a:t>
          </a:r>
          <a:r>
            <a:rPr lang="en-US" dirty="0">
              <a:latin typeface="+mj-lt"/>
              <a:ea typeface="Open Sans Semibold" panose="020B0706030804020204" pitchFamily="34" charset="0"/>
              <a:cs typeface="Arial" panose="020B0604020202020204" pitchFamily="34" charset="0"/>
            </a:rPr>
            <a:t>on</a:t>
          </a:r>
          <a:r>
            <a:rPr lang="en-US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Arial" panose="020B0604020202020204" pitchFamily="34" charset="0"/>
            </a:rPr>
            <a:t> 118 black citrus growers- to look at support required</a:t>
          </a:r>
          <a:endParaRPr lang="en-GB" dirty="0">
            <a:latin typeface="+mj-lt"/>
          </a:endParaRPr>
        </a:p>
      </dgm:t>
    </dgm:pt>
    <dgm:pt modelId="{B02DB5AA-9A6B-E043-A417-B9692C4A6C88}" type="parTrans" cxnId="{40582F41-23BB-3049-A671-F945C326ED94}">
      <dgm:prSet/>
      <dgm:spPr/>
      <dgm:t>
        <a:bodyPr/>
        <a:lstStyle/>
        <a:p>
          <a:endParaRPr lang="en-GB"/>
        </a:p>
      </dgm:t>
    </dgm:pt>
    <dgm:pt modelId="{66B343EF-A7D8-5646-8438-15C01BBDBC16}" type="sibTrans" cxnId="{40582F41-23BB-3049-A671-F945C326ED94}">
      <dgm:prSet/>
      <dgm:spPr/>
      <dgm:t>
        <a:bodyPr/>
        <a:lstStyle/>
        <a:p>
          <a:endParaRPr lang="en-GB"/>
        </a:p>
      </dgm:t>
    </dgm:pt>
    <dgm:pt modelId="{C5DB7C52-EDA4-104F-AC9C-DCAAA100ABC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Arial" panose="020B0604020202020204" pitchFamily="34" charset="0"/>
            </a:rPr>
            <a:t>The Citrus Development Chamber was formed as a voice for black growers within the CGA structures and committees </a:t>
          </a:r>
          <a:endParaRPr lang="en-GB" dirty="0">
            <a:latin typeface="+mj-lt"/>
          </a:endParaRPr>
        </a:p>
      </dgm:t>
    </dgm:pt>
    <dgm:pt modelId="{3A91DC1D-5A36-5345-A16A-886E3C8F638C}" type="sibTrans" cxnId="{52F8B90F-DC16-4C43-A1BD-7F8B6D84090D}">
      <dgm:prSet/>
      <dgm:spPr/>
      <dgm:t>
        <a:bodyPr/>
        <a:lstStyle/>
        <a:p>
          <a:endParaRPr lang="en-GB"/>
        </a:p>
      </dgm:t>
    </dgm:pt>
    <dgm:pt modelId="{50E64D23-35BE-EB4B-A660-64C435D50626}" type="parTrans" cxnId="{52F8B90F-DC16-4C43-A1BD-7F8B6D84090D}">
      <dgm:prSet/>
      <dgm:spPr/>
      <dgm:t>
        <a:bodyPr/>
        <a:lstStyle/>
        <a:p>
          <a:endParaRPr lang="en-GB"/>
        </a:p>
      </dgm:t>
    </dgm:pt>
    <dgm:pt modelId="{50872F87-C55B-F947-BDEE-A2A1822F5921}">
      <dgm:prSet phldrT="[Text]"/>
      <dgm:spPr/>
      <dgm:t>
        <a:bodyPr/>
        <a:lstStyle/>
        <a:p>
          <a:r>
            <a:rPr lang="en-GB" dirty="0"/>
            <a:t>Year 2016</a:t>
          </a:r>
        </a:p>
      </dgm:t>
    </dgm:pt>
    <dgm:pt modelId="{2CFA095D-A296-744F-8278-C7F322EF1261}" type="parTrans" cxnId="{A3AD3624-73C8-DB41-97DE-3524522E65E6}">
      <dgm:prSet/>
      <dgm:spPr/>
      <dgm:t>
        <a:bodyPr/>
        <a:lstStyle/>
        <a:p>
          <a:endParaRPr lang="en-GB"/>
        </a:p>
      </dgm:t>
    </dgm:pt>
    <dgm:pt modelId="{F5EEAF20-C7FD-2941-98A4-F5D940CE32C6}" type="sibTrans" cxnId="{A3AD3624-73C8-DB41-97DE-3524522E65E6}">
      <dgm:prSet/>
      <dgm:spPr/>
      <dgm:t>
        <a:bodyPr/>
        <a:lstStyle/>
        <a:p>
          <a:endParaRPr lang="en-GB"/>
        </a:p>
      </dgm:t>
    </dgm:pt>
    <dgm:pt modelId="{B5E732FF-6587-BE4F-A09F-B758D275878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Arial" panose="020B0604020202020204" pitchFamily="34" charset="0"/>
            </a:rPr>
            <a:t>The report resulted in a chamber requesting the establishment of a fully fleshed company to drive transformation.</a:t>
          </a:r>
        </a:p>
        <a:p>
          <a:r>
            <a: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CGA-GDC established</a:t>
          </a:r>
          <a:r>
            <a:rPr lang="en-US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rPr>
            <a:t>.</a:t>
          </a:r>
          <a:endParaRPr lang="en-GB" dirty="0"/>
        </a:p>
      </dgm:t>
    </dgm:pt>
    <dgm:pt modelId="{189098EE-B84A-D947-AC24-C3B411FF5C90}" type="parTrans" cxnId="{13B0F70E-2A4B-DF4E-865B-DC7E97C235CB}">
      <dgm:prSet/>
      <dgm:spPr/>
      <dgm:t>
        <a:bodyPr/>
        <a:lstStyle/>
        <a:p>
          <a:endParaRPr lang="en-GB"/>
        </a:p>
      </dgm:t>
    </dgm:pt>
    <dgm:pt modelId="{CA733A86-1FF1-4C4E-A5FC-328BC9B188EE}" type="sibTrans" cxnId="{13B0F70E-2A4B-DF4E-865B-DC7E97C235CB}">
      <dgm:prSet/>
      <dgm:spPr/>
      <dgm:t>
        <a:bodyPr/>
        <a:lstStyle/>
        <a:p>
          <a:endParaRPr lang="en-GB"/>
        </a:p>
      </dgm:t>
    </dgm:pt>
    <dgm:pt modelId="{38790A43-1267-514A-AA84-F1AE6CA8DEED}" type="pres">
      <dgm:prSet presAssocID="{F4A91F99-E052-9D4C-9B8B-DC85568682C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BD1A305-3A2E-D449-A351-D85A49428973}" type="pres">
      <dgm:prSet presAssocID="{177FD782-5FCD-9A40-9327-381545BF6511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BBB5CAC9-78FA-FF41-AC83-3DB7A180043A}" type="pres">
      <dgm:prSet presAssocID="{177FD782-5FCD-9A40-9327-381545BF6511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61925352-D566-944D-9900-B4F4D39A1AC8}" type="pres">
      <dgm:prSet presAssocID="{4FC3D7C5-0E7E-A74F-A29C-536658D12D45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A26F1029-5716-EF4E-8D1B-6CBDA1702F9A}" type="pres">
      <dgm:prSet presAssocID="{4FC3D7C5-0E7E-A74F-A29C-536658D12D4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3EEA8273-289B-6046-BB56-056FD99560F0}" type="pres">
      <dgm:prSet presAssocID="{054B5AB0-384F-CF4F-A581-F1234E8010F5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41795E77-60E8-DA4C-9E3E-9FA0FCC9FDAC}" type="pres">
      <dgm:prSet presAssocID="{054B5AB0-384F-CF4F-A581-F1234E8010F5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0D85245F-8FE3-0D49-B850-57E05C099B24}" type="pres">
      <dgm:prSet presAssocID="{50872F87-C55B-F947-BDEE-A2A1822F5921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1C33F4E3-65FE-BE42-80B1-A7D0839C846C}" type="pres">
      <dgm:prSet presAssocID="{50872F87-C55B-F947-BDEE-A2A1822F5921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3B0F70E-2A4B-DF4E-865B-DC7E97C235CB}" srcId="{50872F87-C55B-F947-BDEE-A2A1822F5921}" destId="{B5E732FF-6587-BE4F-A09F-B758D2758785}" srcOrd="0" destOrd="0" parTransId="{189098EE-B84A-D947-AC24-C3B411FF5C90}" sibTransId="{CA733A86-1FF1-4C4E-A5FC-328BC9B188EE}"/>
    <dgm:cxn modelId="{52F8B90F-DC16-4C43-A1BD-7F8B6D84090D}" srcId="{4FC3D7C5-0E7E-A74F-A29C-536658D12D45}" destId="{C5DB7C52-EDA4-104F-AC9C-DCAAA100ABC6}" srcOrd="0" destOrd="0" parTransId="{50E64D23-35BE-EB4B-A660-64C435D50626}" sibTransId="{3A91DC1D-5A36-5345-A16A-886E3C8F638C}"/>
    <dgm:cxn modelId="{A3AD3624-73C8-DB41-97DE-3524522E65E6}" srcId="{F4A91F99-E052-9D4C-9B8B-DC85568682CB}" destId="{50872F87-C55B-F947-BDEE-A2A1822F5921}" srcOrd="3" destOrd="0" parTransId="{2CFA095D-A296-744F-8278-C7F322EF1261}" sibTransId="{F5EEAF20-C7FD-2941-98A4-F5D940CE32C6}"/>
    <dgm:cxn modelId="{AB84F629-DA7F-C343-80BB-AF08E8EC2ABE}" type="presOf" srcId="{B5E732FF-6587-BE4F-A09F-B758D2758785}" destId="{1C33F4E3-65FE-BE42-80B1-A7D0839C846C}" srcOrd="0" destOrd="0" presId="urn:microsoft.com/office/officeart/2009/3/layout/IncreasingArrowsProcess"/>
    <dgm:cxn modelId="{21E0BF2D-44B7-6B4D-85AC-7DFC2EBB78BB}" type="presOf" srcId="{4FC3D7C5-0E7E-A74F-A29C-536658D12D45}" destId="{61925352-D566-944D-9900-B4F4D39A1AC8}" srcOrd="0" destOrd="0" presId="urn:microsoft.com/office/officeart/2009/3/layout/IncreasingArrowsProcess"/>
    <dgm:cxn modelId="{40582F41-23BB-3049-A671-F945C326ED94}" srcId="{054B5AB0-384F-CF4F-A581-F1234E8010F5}" destId="{39774653-AC84-9A45-9AAD-FE025987291A}" srcOrd="0" destOrd="0" parTransId="{B02DB5AA-9A6B-E043-A417-B9692C4A6C88}" sibTransId="{66B343EF-A7D8-5646-8438-15C01BBDBC16}"/>
    <dgm:cxn modelId="{418E0968-20C0-9845-B04D-4C31791B72F9}" type="presOf" srcId="{39774653-AC84-9A45-9AAD-FE025987291A}" destId="{41795E77-60E8-DA4C-9E3E-9FA0FCC9FDAC}" srcOrd="0" destOrd="0" presId="urn:microsoft.com/office/officeart/2009/3/layout/IncreasingArrowsProcess"/>
    <dgm:cxn modelId="{E47CB471-AE80-5E44-8D6F-FD59A9610ABE}" srcId="{F4A91F99-E052-9D4C-9B8B-DC85568682CB}" destId="{4FC3D7C5-0E7E-A74F-A29C-536658D12D45}" srcOrd="1" destOrd="0" parTransId="{8B00C1A1-A35C-0E4C-9027-1B2CA6E53854}" sibTransId="{1FEBC570-DBA0-6749-B1B6-ED518B2F400B}"/>
    <dgm:cxn modelId="{F780E258-0E0A-4B4E-92DD-EBACDF473D00}" srcId="{F4A91F99-E052-9D4C-9B8B-DC85568682CB}" destId="{177FD782-5FCD-9A40-9327-381545BF6511}" srcOrd="0" destOrd="0" parTransId="{72D142CE-2947-914A-B808-B566067165E0}" sibTransId="{64D1D406-D152-9F44-B554-D9C330601670}"/>
    <dgm:cxn modelId="{58A3F993-E8ED-A14E-8BCD-9C3B3146E6F4}" type="presOf" srcId="{F4A91F99-E052-9D4C-9B8B-DC85568682CB}" destId="{38790A43-1267-514A-AA84-F1AE6CA8DEED}" srcOrd="0" destOrd="0" presId="urn:microsoft.com/office/officeart/2009/3/layout/IncreasingArrowsProcess"/>
    <dgm:cxn modelId="{4CCDC6A5-1F02-BE4E-9F22-DF491EA35D62}" srcId="{177FD782-5FCD-9A40-9327-381545BF6511}" destId="{4ECE465F-9821-D746-B3F5-521F608336BC}" srcOrd="0" destOrd="0" parTransId="{EFE7B7BC-459C-9B48-9160-DEA9B3D4BEEB}" sibTransId="{4CEFD6E4-99B8-AF49-B932-ED34EF32C291}"/>
    <dgm:cxn modelId="{EF668AB0-8226-C94D-8903-271461C6011A}" type="presOf" srcId="{50872F87-C55B-F947-BDEE-A2A1822F5921}" destId="{0D85245F-8FE3-0D49-B850-57E05C099B24}" srcOrd="0" destOrd="0" presId="urn:microsoft.com/office/officeart/2009/3/layout/IncreasingArrowsProcess"/>
    <dgm:cxn modelId="{65BFF6B9-E7D4-9143-8A89-C11505A63125}" type="presOf" srcId="{054B5AB0-384F-CF4F-A581-F1234E8010F5}" destId="{3EEA8273-289B-6046-BB56-056FD99560F0}" srcOrd="0" destOrd="0" presId="urn:microsoft.com/office/officeart/2009/3/layout/IncreasingArrowsProcess"/>
    <dgm:cxn modelId="{932DA2C6-9AEA-564F-B6FF-D1129BF48F49}" srcId="{F4A91F99-E052-9D4C-9B8B-DC85568682CB}" destId="{054B5AB0-384F-CF4F-A581-F1234E8010F5}" srcOrd="2" destOrd="0" parTransId="{4E8B7E73-E5D2-2A40-B441-98B8E5FA6958}" sibTransId="{48410902-DE56-5C47-AB58-F7ECB0AB5292}"/>
    <dgm:cxn modelId="{BA1825E2-FDDC-4447-B8E6-81DA2FCBAE97}" type="presOf" srcId="{4ECE465F-9821-D746-B3F5-521F608336BC}" destId="{BBB5CAC9-78FA-FF41-AC83-3DB7A180043A}" srcOrd="0" destOrd="0" presId="urn:microsoft.com/office/officeart/2009/3/layout/IncreasingArrowsProcess"/>
    <dgm:cxn modelId="{56031CEC-1093-1440-BE31-72358FD6928C}" type="presOf" srcId="{177FD782-5FCD-9A40-9327-381545BF6511}" destId="{DBD1A305-3A2E-D449-A351-D85A49428973}" srcOrd="0" destOrd="0" presId="urn:microsoft.com/office/officeart/2009/3/layout/IncreasingArrowsProcess"/>
    <dgm:cxn modelId="{E81936FA-1B3F-164C-AEDF-7040C2732D21}" type="presOf" srcId="{C5DB7C52-EDA4-104F-AC9C-DCAAA100ABC6}" destId="{A26F1029-5716-EF4E-8D1B-6CBDA1702F9A}" srcOrd="0" destOrd="0" presId="urn:microsoft.com/office/officeart/2009/3/layout/IncreasingArrowsProcess"/>
    <dgm:cxn modelId="{A1D92259-A25B-BB44-A74F-58741ECC7544}" type="presParOf" srcId="{38790A43-1267-514A-AA84-F1AE6CA8DEED}" destId="{DBD1A305-3A2E-D449-A351-D85A49428973}" srcOrd="0" destOrd="0" presId="urn:microsoft.com/office/officeart/2009/3/layout/IncreasingArrowsProcess"/>
    <dgm:cxn modelId="{4E1DD3AB-D88C-8B42-BC55-2349573AD913}" type="presParOf" srcId="{38790A43-1267-514A-AA84-F1AE6CA8DEED}" destId="{BBB5CAC9-78FA-FF41-AC83-3DB7A180043A}" srcOrd="1" destOrd="0" presId="urn:microsoft.com/office/officeart/2009/3/layout/IncreasingArrowsProcess"/>
    <dgm:cxn modelId="{780F2410-DB6F-F746-AC31-8DC792BD48BD}" type="presParOf" srcId="{38790A43-1267-514A-AA84-F1AE6CA8DEED}" destId="{61925352-D566-944D-9900-B4F4D39A1AC8}" srcOrd="2" destOrd="0" presId="urn:microsoft.com/office/officeart/2009/3/layout/IncreasingArrowsProcess"/>
    <dgm:cxn modelId="{4D26A8A2-93DF-DB42-89BE-CD8BAC779083}" type="presParOf" srcId="{38790A43-1267-514A-AA84-F1AE6CA8DEED}" destId="{A26F1029-5716-EF4E-8D1B-6CBDA1702F9A}" srcOrd="3" destOrd="0" presId="urn:microsoft.com/office/officeart/2009/3/layout/IncreasingArrowsProcess"/>
    <dgm:cxn modelId="{8263072F-CEE7-6E4F-B8FF-9755F97AD8EB}" type="presParOf" srcId="{38790A43-1267-514A-AA84-F1AE6CA8DEED}" destId="{3EEA8273-289B-6046-BB56-056FD99560F0}" srcOrd="4" destOrd="0" presId="urn:microsoft.com/office/officeart/2009/3/layout/IncreasingArrowsProcess"/>
    <dgm:cxn modelId="{B66D7815-515D-EB48-BA10-86FF4BCD2592}" type="presParOf" srcId="{38790A43-1267-514A-AA84-F1AE6CA8DEED}" destId="{41795E77-60E8-DA4C-9E3E-9FA0FCC9FDAC}" srcOrd="5" destOrd="0" presId="urn:microsoft.com/office/officeart/2009/3/layout/IncreasingArrowsProcess"/>
    <dgm:cxn modelId="{9146B1BA-BA1C-1D4A-B16F-0053951DF3F7}" type="presParOf" srcId="{38790A43-1267-514A-AA84-F1AE6CA8DEED}" destId="{0D85245F-8FE3-0D49-B850-57E05C099B24}" srcOrd="6" destOrd="0" presId="urn:microsoft.com/office/officeart/2009/3/layout/IncreasingArrowsProcess"/>
    <dgm:cxn modelId="{FBE9E620-A896-8345-97EA-F565D8DCDD71}" type="presParOf" srcId="{38790A43-1267-514A-AA84-F1AE6CA8DEED}" destId="{1C33F4E3-65FE-BE42-80B1-A7D0839C846C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454573-CE4E-48B7-9ED7-1CC70F8A7FC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161B66-F8F0-4A9A-B3D7-DFDE5D9E7451}" type="pres">
      <dgm:prSet presAssocID="{54454573-CE4E-48B7-9ED7-1CC70F8A7FC6}" presName="diagram" presStyleCnt="0">
        <dgm:presLayoutVars>
          <dgm:dir/>
          <dgm:resizeHandles val="exact"/>
        </dgm:presLayoutVars>
      </dgm:prSet>
      <dgm:spPr/>
    </dgm:pt>
  </dgm:ptLst>
  <dgm:cxnLst>
    <dgm:cxn modelId="{BA894EBF-F71D-4B7E-9678-3B5157F85BCA}" type="presOf" srcId="{54454573-CE4E-48B7-9ED7-1CC70F8A7FC6}" destId="{B4161B66-F8F0-4A9A-B3D7-DFDE5D9E745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A91F99-E052-9D4C-9B8B-DC85568682CB}" type="doc">
      <dgm:prSet loTypeId="urn:microsoft.com/office/officeart/2009/3/layout/IncreasingArrows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77FD782-5FCD-9A40-9327-381545BF6511}">
      <dgm:prSet phldrT="[Text]"/>
      <dgm:spPr/>
      <dgm:t>
        <a:bodyPr/>
        <a:lstStyle/>
        <a:p>
          <a:r>
            <a:rPr lang="en-GB" dirty="0"/>
            <a:t>Good Agricultural Practises </a:t>
          </a:r>
        </a:p>
      </dgm:t>
    </dgm:pt>
    <dgm:pt modelId="{72D142CE-2947-914A-B808-B566067165E0}" type="parTrans" cxnId="{F780E258-0E0A-4B4E-92DD-EBACDF473D00}">
      <dgm:prSet/>
      <dgm:spPr/>
      <dgm:t>
        <a:bodyPr/>
        <a:lstStyle/>
        <a:p>
          <a:endParaRPr lang="en-GB"/>
        </a:p>
      </dgm:t>
    </dgm:pt>
    <dgm:pt modelId="{64D1D406-D152-9F44-B554-D9C330601670}" type="sibTrans" cxnId="{F780E258-0E0A-4B4E-92DD-EBACDF473D00}">
      <dgm:prSet/>
      <dgm:spPr/>
      <dgm:t>
        <a:bodyPr/>
        <a:lstStyle/>
        <a:p>
          <a:endParaRPr lang="en-GB"/>
        </a:p>
      </dgm:t>
    </dgm:pt>
    <dgm:pt modelId="{4ECE465F-9821-D746-B3F5-521F608336BC}">
      <dgm:prSet phldrT="[Text]"/>
      <dgm:spPr/>
      <dgm:t>
        <a:bodyPr/>
        <a:lstStyle/>
        <a:p>
          <a:r>
            <a:rPr lang="en-GB" dirty="0">
              <a:latin typeface="+mj-lt"/>
            </a:rPr>
            <a:t>Soil</a:t>
          </a:r>
          <a:r>
            <a:rPr lang="en-GB" baseline="0" dirty="0">
              <a:latin typeface="+mj-lt"/>
            </a:rPr>
            <a:t> preparation </a:t>
          </a:r>
        </a:p>
        <a:p>
          <a:r>
            <a:rPr lang="en-GB" baseline="0" dirty="0">
              <a:latin typeface="+mj-lt"/>
            </a:rPr>
            <a:t>Irrigation </a:t>
          </a:r>
        </a:p>
        <a:p>
          <a:r>
            <a:rPr lang="en-GB" baseline="0" dirty="0">
              <a:latin typeface="+mj-lt"/>
            </a:rPr>
            <a:t>Infrastructure</a:t>
          </a:r>
        </a:p>
        <a:p>
          <a:r>
            <a:rPr lang="en-GB" baseline="0" dirty="0">
              <a:latin typeface="+mj-lt"/>
            </a:rPr>
            <a:t>Asset care &amp; mgt. </a:t>
          </a:r>
        </a:p>
        <a:p>
          <a:r>
            <a:rPr lang="en-GB" baseline="0" dirty="0">
              <a:latin typeface="+mj-lt"/>
            </a:rPr>
            <a:t>Tree spacing and layout </a:t>
          </a:r>
        </a:p>
        <a:p>
          <a:r>
            <a:rPr lang="en-GB" baseline="0" dirty="0">
              <a:latin typeface="+mj-lt"/>
            </a:rPr>
            <a:t>Pest &amp; disease control </a:t>
          </a:r>
        </a:p>
        <a:p>
          <a:r>
            <a:rPr lang="en-GB" dirty="0">
              <a:latin typeface="+mj-lt"/>
            </a:rPr>
            <a:t>Sanitation </a:t>
          </a:r>
        </a:p>
      </dgm:t>
    </dgm:pt>
    <dgm:pt modelId="{EFE7B7BC-459C-9B48-9160-DEA9B3D4BEEB}" type="parTrans" cxnId="{4CCDC6A5-1F02-BE4E-9F22-DF491EA35D62}">
      <dgm:prSet/>
      <dgm:spPr/>
      <dgm:t>
        <a:bodyPr/>
        <a:lstStyle/>
        <a:p>
          <a:endParaRPr lang="en-GB"/>
        </a:p>
      </dgm:t>
    </dgm:pt>
    <dgm:pt modelId="{4CEFD6E4-99B8-AF49-B932-ED34EF32C291}" type="sibTrans" cxnId="{4CCDC6A5-1F02-BE4E-9F22-DF491EA35D62}">
      <dgm:prSet/>
      <dgm:spPr/>
      <dgm:t>
        <a:bodyPr/>
        <a:lstStyle/>
        <a:p>
          <a:endParaRPr lang="en-GB"/>
        </a:p>
      </dgm:t>
    </dgm:pt>
    <dgm:pt modelId="{4FC3D7C5-0E7E-A74F-A29C-536658D12D45}">
      <dgm:prSet phldrT="[Text]"/>
      <dgm:spPr/>
      <dgm:t>
        <a:bodyPr/>
        <a:lstStyle/>
        <a:p>
          <a:r>
            <a:rPr lang="en-GB" dirty="0"/>
            <a:t>Grower Supply Planning </a:t>
          </a:r>
        </a:p>
      </dgm:t>
    </dgm:pt>
    <dgm:pt modelId="{8B00C1A1-A35C-0E4C-9027-1B2CA6E53854}" type="parTrans" cxnId="{E47CB471-AE80-5E44-8D6F-FD59A9610ABE}">
      <dgm:prSet/>
      <dgm:spPr/>
      <dgm:t>
        <a:bodyPr/>
        <a:lstStyle/>
        <a:p>
          <a:endParaRPr lang="en-GB"/>
        </a:p>
      </dgm:t>
    </dgm:pt>
    <dgm:pt modelId="{1FEBC570-DBA0-6749-B1B6-ED518B2F400B}" type="sibTrans" cxnId="{E47CB471-AE80-5E44-8D6F-FD59A9610ABE}">
      <dgm:prSet/>
      <dgm:spPr/>
      <dgm:t>
        <a:bodyPr/>
        <a:lstStyle/>
        <a:p>
          <a:endParaRPr lang="en-GB"/>
        </a:p>
      </dgm:t>
    </dgm:pt>
    <dgm:pt modelId="{054B5AB0-384F-CF4F-A581-F1234E8010F5}">
      <dgm:prSet phldrT="[Text]"/>
      <dgm:spPr/>
      <dgm:t>
        <a:bodyPr/>
        <a:lstStyle/>
        <a:p>
          <a:r>
            <a:rPr lang="en-GB" dirty="0"/>
            <a:t>Value Chain Enablers </a:t>
          </a:r>
        </a:p>
      </dgm:t>
    </dgm:pt>
    <dgm:pt modelId="{4E8B7E73-E5D2-2A40-B441-98B8E5FA6958}" type="parTrans" cxnId="{932DA2C6-9AEA-564F-B6FF-D1129BF48F49}">
      <dgm:prSet/>
      <dgm:spPr/>
      <dgm:t>
        <a:bodyPr/>
        <a:lstStyle/>
        <a:p>
          <a:endParaRPr lang="en-GB"/>
        </a:p>
      </dgm:t>
    </dgm:pt>
    <dgm:pt modelId="{48410902-DE56-5C47-AB58-F7ECB0AB5292}" type="sibTrans" cxnId="{932DA2C6-9AEA-564F-B6FF-D1129BF48F49}">
      <dgm:prSet/>
      <dgm:spPr/>
      <dgm:t>
        <a:bodyPr/>
        <a:lstStyle/>
        <a:p>
          <a:endParaRPr lang="en-GB"/>
        </a:p>
      </dgm:t>
    </dgm:pt>
    <dgm:pt modelId="{39774653-AC84-9A45-9AAD-FE025987291A}">
      <dgm:prSet phldrT="[Text]"/>
      <dgm:spPr/>
      <dgm:t>
        <a:bodyPr/>
        <a:lstStyle/>
        <a:p>
          <a:r>
            <a:rPr lang="en-GB" dirty="0">
              <a:latin typeface="+mj-lt"/>
            </a:rPr>
            <a:t>Storage</a:t>
          </a:r>
          <a:r>
            <a:rPr lang="en-GB" baseline="0" dirty="0">
              <a:latin typeface="+mj-lt"/>
            </a:rPr>
            <a:t> </a:t>
          </a:r>
        </a:p>
        <a:p>
          <a:r>
            <a:rPr lang="en-GB" baseline="0" dirty="0">
              <a:latin typeface="+mj-lt"/>
            </a:rPr>
            <a:t>Logistics </a:t>
          </a:r>
        </a:p>
        <a:p>
          <a:r>
            <a:rPr lang="en-GB" baseline="0" dirty="0">
              <a:latin typeface="+mj-lt"/>
            </a:rPr>
            <a:t>Marketing </a:t>
          </a:r>
        </a:p>
        <a:p>
          <a:r>
            <a:rPr lang="en-GB" baseline="0" dirty="0">
              <a:latin typeface="+mj-lt"/>
            </a:rPr>
            <a:t>Distribution </a:t>
          </a:r>
          <a:endParaRPr lang="en-GB" dirty="0">
            <a:latin typeface="+mj-lt"/>
          </a:endParaRPr>
        </a:p>
      </dgm:t>
    </dgm:pt>
    <dgm:pt modelId="{B02DB5AA-9A6B-E043-A417-B9692C4A6C88}" type="parTrans" cxnId="{40582F41-23BB-3049-A671-F945C326ED94}">
      <dgm:prSet/>
      <dgm:spPr/>
      <dgm:t>
        <a:bodyPr/>
        <a:lstStyle/>
        <a:p>
          <a:endParaRPr lang="en-GB"/>
        </a:p>
      </dgm:t>
    </dgm:pt>
    <dgm:pt modelId="{66B343EF-A7D8-5646-8438-15C01BBDBC16}" type="sibTrans" cxnId="{40582F41-23BB-3049-A671-F945C326ED94}">
      <dgm:prSet/>
      <dgm:spPr/>
      <dgm:t>
        <a:bodyPr/>
        <a:lstStyle/>
        <a:p>
          <a:endParaRPr lang="en-GB"/>
        </a:p>
      </dgm:t>
    </dgm:pt>
    <dgm:pt modelId="{C5DB7C52-EDA4-104F-AC9C-DCAAA100ABC6}">
      <dgm:prSet phldrT="[Text]"/>
      <dgm:spPr/>
      <dgm:t>
        <a:bodyPr/>
        <a:lstStyle/>
        <a:p>
          <a:r>
            <a:rPr lang="en-GB" dirty="0">
              <a:latin typeface="+mj-lt"/>
            </a:rPr>
            <a:t>Harvesting schedules </a:t>
          </a:r>
        </a:p>
        <a:p>
          <a:r>
            <a:rPr lang="en-GB" dirty="0">
              <a:latin typeface="+mj-lt"/>
            </a:rPr>
            <a:t>Orchard replacement </a:t>
          </a:r>
        </a:p>
      </dgm:t>
    </dgm:pt>
    <dgm:pt modelId="{3A91DC1D-5A36-5345-A16A-886E3C8F638C}" type="sibTrans" cxnId="{52F8B90F-DC16-4C43-A1BD-7F8B6D84090D}">
      <dgm:prSet/>
      <dgm:spPr/>
      <dgm:t>
        <a:bodyPr/>
        <a:lstStyle/>
        <a:p>
          <a:endParaRPr lang="en-GB"/>
        </a:p>
      </dgm:t>
    </dgm:pt>
    <dgm:pt modelId="{50E64D23-35BE-EB4B-A660-64C435D50626}" type="parTrans" cxnId="{52F8B90F-DC16-4C43-A1BD-7F8B6D84090D}">
      <dgm:prSet/>
      <dgm:spPr/>
      <dgm:t>
        <a:bodyPr/>
        <a:lstStyle/>
        <a:p>
          <a:endParaRPr lang="en-GB"/>
        </a:p>
      </dgm:t>
    </dgm:pt>
    <dgm:pt modelId="{50872F87-C55B-F947-BDEE-A2A1822F5921}">
      <dgm:prSet phldrT="[Text]"/>
      <dgm:spPr/>
      <dgm:t>
        <a:bodyPr/>
        <a:lstStyle/>
        <a:p>
          <a:r>
            <a:rPr lang="en-GB" dirty="0"/>
            <a:t>Export oriented operations </a:t>
          </a:r>
        </a:p>
      </dgm:t>
    </dgm:pt>
    <dgm:pt modelId="{2CFA095D-A296-744F-8278-C7F322EF1261}" type="parTrans" cxnId="{A3AD3624-73C8-DB41-97DE-3524522E65E6}">
      <dgm:prSet/>
      <dgm:spPr/>
      <dgm:t>
        <a:bodyPr/>
        <a:lstStyle/>
        <a:p>
          <a:endParaRPr lang="en-GB"/>
        </a:p>
      </dgm:t>
    </dgm:pt>
    <dgm:pt modelId="{F5EEAF20-C7FD-2941-98A4-F5D940CE32C6}" type="sibTrans" cxnId="{A3AD3624-73C8-DB41-97DE-3524522E65E6}">
      <dgm:prSet/>
      <dgm:spPr/>
      <dgm:t>
        <a:bodyPr/>
        <a:lstStyle/>
        <a:p>
          <a:endParaRPr lang="en-GB"/>
        </a:p>
      </dgm:t>
    </dgm:pt>
    <dgm:pt modelId="{B5E732FF-6587-BE4F-A09F-B758D2758785}">
      <dgm:prSet phldrT="[Text]"/>
      <dgm:spPr/>
      <dgm:t>
        <a:bodyPr/>
        <a:lstStyle/>
        <a:p>
          <a:r>
            <a:rPr lang="en-GB" b="0" dirty="0">
              <a:latin typeface="+mj-lt"/>
            </a:rPr>
            <a:t>Cultivar choice </a:t>
          </a:r>
        </a:p>
        <a:p>
          <a:r>
            <a:rPr lang="en-GB" b="0" dirty="0">
              <a:latin typeface="+mj-lt"/>
            </a:rPr>
            <a:t>Quality control and assurance </a:t>
          </a:r>
        </a:p>
        <a:p>
          <a:r>
            <a:rPr lang="en-GB" b="0" dirty="0">
              <a:latin typeface="+mj-lt"/>
            </a:rPr>
            <a:t>Certification – Global Gap; SIZA etc </a:t>
          </a:r>
        </a:p>
      </dgm:t>
    </dgm:pt>
    <dgm:pt modelId="{189098EE-B84A-D947-AC24-C3B411FF5C90}" type="parTrans" cxnId="{13B0F70E-2A4B-DF4E-865B-DC7E97C235CB}">
      <dgm:prSet/>
      <dgm:spPr/>
      <dgm:t>
        <a:bodyPr/>
        <a:lstStyle/>
        <a:p>
          <a:endParaRPr lang="en-GB"/>
        </a:p>
      </dgm:t>
    </dgm:pt>
    <dgm:pt modelId="{CA733A86-1FF1-4C4E-A5FC-328BC9B188EE}" type="sibTrans" cxnId="{13B0F70E-2A4B-DF4E-865B-DC7E97C235CB}">
      <dgm:prSet/>
      <dgm:spPr/>
      <dgm:t>
        <a:bodyPr/>
        <a:lstStyle/>
        <a:p>
          <a:endParaRPr lang="en-GB"/>
        </a:p>
      </dgm:t>
    </dgm:pt>
    <dgm:pt modelId="{38790A43-1267-514A-AA84-F1AE6CA8DEED}" type="pres">
      <dgm:prSet presAssocID="{F4A91F99-E052-9D4C-9B8B-DC85568682C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BD1A305-3A2E-D449-A351-D85A49428973}" type="pres">
      <dgm:prSet presAssocID="{177FD782-5FCD-9A40-9327-381545BF6511}" presName="parentText1" presStyleLbl="node1" presStyleIdx="0" presStyleCnt="4" custScaleY="125218" custLinFactNeighborX="-373" custLinFactNeighborY="-25626">
        <dgm:presLayoutVars>
          <dgm:chMax/>
          <dgm:chPref val="3"/>
          <dgm:bulletEnabled val="1"/>
        </dgm:presLayoutVars>
      </dgm:prSet>
      <dgm:spPr/>
    </dgm:pt>
    <dgm:pt modelId="{BBB5CAC9-78FA-FF41-AC83-3DB7A180043A}" type="pres">
      <dgm:prSet presAssocID="{177FD782-5FCD-9A40-9327-381545BF6511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</dgm:pt>
    <dgm:pt modelId="{61925352-D566-944D-9900-B4F4D39A1AC8}" type="pres">
      <dgm:prSet presAssocID="{4FC3D7C5-0E7E-A74F-A29C-536658D12D45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A26F1029-5716-EF4E-8D1B-6CBDA1702F9A}" type="pres">
      <dgm:prSet presAssocID="{4FC3D7C5-0E7E-A74F-A29C-536658D12D45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</dgm:pt>
    <dgm:pt modelId="{3EEA8273-289B-6046-BB56-056FD99560F0}" type="pres">
      <dgm:prSet presAssocID="{054B5AB0-384F-CF4F-A581-F1234E8010F5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41795E77-60E8-DA4C-9E3E-9FA0FCC9FDAC}" type="pres">
      <dgm:prSet presAssocID="{054B5AB0-384F-CF4F-A581-F1234E8010F5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</dgm:pt>
    <dgm:pt modelId="{0D85245F-8FE3-0D49-B850-57E05C099B24}" type="pres">
      <dgm:prSet presAssocID="{50872F87-C55B-F947-BDEE-A2A1822F5921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  <dgm:pt modelId="{1C33F4E3-65FE-BE42-80B1-A7D0839C846C}" type="pres">
      <dgm:prSet presAssocID="{50872F87-C55B-F947-BDEE-A2A1822F5921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3B0F70E-2A4B-DF4E-865B-DC7E97C235CB}" srcId="{50872F87-C55B-F947-BDEE-A2A1822F5921}" destId="{B5E732FF-6587-BE4F-A09F-B758D2758785}" srcOrd="0" destOrd="0" parTransId="{189098EE-B84A-D947-AC24-C3B411FF5C90}" sibTransId="{CA733A86-1FF1-4C4E-A5FC-328BC9B188EE}"/>
    <dgm:cxn modelId="{52F8B90F-DC16-4C43-A1BD-7F8B6D84090D}" srcId="{4FC3D7C5-0E7E-A74F-A29C-536658D12D45}" destId="{C5DB7C52-EDA4-104F-AC9C-DCAAA100ABC6}" srcOrd="0" destOrd="0" parTransId="{50E64D23-35BE-EB4B-A660-64C435D50626}" sibTransId="{3A91DC1D-5A36-5345-A16A-886E3C8F638C}"/>
    <dgm:cxn modelId="{A3AD3624-73C8-DB41-97DE-3524522E65E6}" srcId="{F4A91F99-E052-9D4C-9B8B-DC85568682CB}" destId="{50872F87-C55B-F947-BDEE-A2A1822F5921}" srcOrd="3" destOrd="0" parTransId="{2CFA095D-A296-744F-8278-C7F322EF1261}" sibTransId="{F5EEAF20-C7FD-2941-98A4-F5D940CE32C6}"/>
    <dgm:cxn modelId="{AB84F629-DA7F-C343-80BB-AF08E8EC2ABE}" type="presOf" srcId="{B5E732FF-6587-BE4F-A09F-B758D2758785}" destId="{1C33F4E3-65FE-BE42-80B1-A7D0839C846C}" srcOrd="0" destOrd="0" presId="urn:microsoft.com/office/officeart/2009/3/layout/IncreasingArrowsProcess"/>
    <dgm:cxn modelId="{21E0BF2D-44B7-6B4D-85AC-7DFC2EBB78BB}" type="presOf" srcId="{4FC3D7C5-0E7E-A74F-A29C-536658D12D45}" destId="{61925352-D566-944D-9900-B4F4D39A1AC8}" srcOrd="0" destOrd="0" presId="urn:microsoft.com/office/officeart/2009/3/layout/IncreasingArrowsProcess"/>
    <dgm:cxn modelId="{40582F41-23BB-3049-A671-F945C326ED94}" srcId="{054B5AB0-384F-CF4F-A581-F1234E8010F5}" destId="{39774653-AC84-9A45-9AAD-FE025987291A}" srcOrd="0" destOrd="0" parTransId="{B02DB5AA-9A6B-E043-A417-B9692C4A6C88}" sibTransId="{66B343EF-A7D8-5646-8438-15C01BBDBC16}"/>
    <dgm:cxn modelId="{418E0968-20C0-9845-B04D-4C31791B72F9}" type="presOf" srcId="{39774653-AC84-9A45-9AAD-FE025987291A}" destId="{41795E77-60E8-DA4C-9E3E-9FA0FCC9FDAC}" srcOrd="0" destOrd="0" presId="urn:microsoft.com/office/officeart/2009/3/layout/IncreasingArrowsProcess"/>
    <dgm:cxn modelId="{E47CB471-AE80-5E44-8D6F-FD59A9610ABE}" srcId="{F4A91F99-E052-9D4C-9B8B-DC85568682CB}" destId="{4FC3D7C5-0E7E-A74F-A29C-536658D12D45}" srcOrd="1" destOrd="0" parTransId="{8B00C1A1-A35C-0E4C-9027-1B2CA6E53854}" sibTransId="{1FEBC570-DBA0-6749-B1B6-ED518B2F400B}"/>
    <dgm:cxn modelId="{F780E258-0E0A-4B4E-92DD-EBACDF473D00}" srcId="{F4A91F99-E052-9D4C-9B8B-DC85568682CB}" destId="{177FD782-5FCD-9A40-9327-381545BF6511}" srcOrd="0" destOrd="0" parTransId="{72D142CE-2947-914A-B808-B566067165E0}" sibTransId="{64D1D406-D152-9F44-B554-D9C330601670}"/>
    <dgm:cxn modelId="{58A3F993-E8ED-A14E-8BCD-9C3B3146E6F4}" type="presOf" srcId="{F4A91F99-E052-9D4C-9B8B-DC85568682CB}" destId="{38790A43-1267-514A-AA84-F1AE6CA8DEED}" srcOrd="0" destOrd="0" presId="urn:microsoft.com/office/officeart/2009/3/layout/IncreasingArrowsProcess"/>
    <dgm:cxn modelId="{4CCDC6A5-1F02-BE4E-9F22-DF491EA35D62}" srcId="{177FD782-5FCD-9A40-9327-381545BF6511}" destId="{4ECE465F-9821-D746-B3F5-521F608336BC}" srcOrd="0" destOrd="0" parTransId="{EFE7B7BC-459C-9B48-9160-DEA9B3D4BEEB}" sibTransId="{4CEFD6E4-99B8-AF49-B932-ED34EF32C291}"/>
    <dgm:cxn modelId="{EF668AB0-8226-C94D-8903-271461C6011A}" type="presOf" srcId="{50872F87-C55B-F947-BDEE-A2A1822F5921}" destId="{0D85245F-8FE3-0D49-B850-57E05C099B24}" srcOrd="0" destOrd="0" presId="urn:microsoft.com/office/officeart/2009/3/layout/IncreasingArrowsProcess"/>
    <dgm:cxn modelId="{65BFF6B9-E7D4-9143-8A89-C11505A63125}" type="presOf" srcId="{054B5AB0-384F-CF4F-A581-F1234E8010F5}" destId="{3EEA8273-289B-6046-BB56-056FD99560F0}" srcOrd="0" destOrd="0" presId="urn:microsoft.com/office/officeart/2009/3/layout/IncreasingArrowsProcess"/>
    <dgm:cxn modelId="{932DA2C6-9AEA-564F-B6FF-D1129BF48F49}" srcId="{F4A91F99-E052-9D4C-9B8B-DC85568682CB}" destId="{054B5AB0-384F-CF4F-A581-F1234E8010F5}" srcOrd="2" destOrd="0" parTransId="{4E8B7E73-E5D2-2A40-B441-98B8E5FA6958}" sibTransId="{48410902-DE56-5C47-AB58-F7ECB0AB5292}"/>
    <dgm:cxn modelId="{BA1825E2-FDDC-4447-B8E6-81DA2FCBAE97}" type="presOf" srcId="{4ECE465F-9821-D746-B3F5-521F608336BC}" destId="{BBB5CAC9-78FA-FF41-AC83-3DB7A180043A}" srcOrd="0" destOrd="0" presId="urn:microsoft.com/office/officeart/2009/3/layout/IncreasingArrowsProcess"/>
    <dgm:cxn modelId="{56031CEC-1093-1440-BE31-72358FD6928C}" type="presOf" srcId="{177FD782-5FCD-9A40-9327-381545BF6511}" destId="{DBD1A305-3A2E-D449-A351-D85A49428973}" srcOrd="0" destOrd="0" presId="urn:microsoft.com/office/officeart/2009/3/layout/IncreasingArrowsProcess"/>
    <dgm:cxn modelId="{E81936FA-1B3F-164C-AEDF-7040C2732D21}" type="presOf" srcId="{C5DB7C52-EDA4-104F-AC9C-DCAAA100ABC6}" destId="{A26F1029-5716-EF4E-8D1B-6CBDA1702F9A}" srcOrd="0" destOrd="0" presId="urn:microsoft.com/office/officeart/2009/3/layout/IncreasingArrowsProcess"/>
    <dgm:cxn modelId="{A1D92259-A25B-BB44-A74F-58741ECC7544}" type="presParOf" srcId="{38790A43-1267-514A-AA84-F1AE6CA8DEED}" destId="{DBD1A305-3A2E-D449-A351-D85A49428973}" srcOrd="0" destOrd="0" presId="urn:microsoft.com/office/officeart/2009/3/layout/IncreasingArrowsProcess"/>
    <dgm:cxn modelId="{4E1DD3AB-D88C-8B42-BC55-2349573AD913}" type="presParOf" srcId="{38790A43-1267-514A-AA84-F1AE6CA8DEED}" destId="{BBB5CAC9-78FA-FF41-AC83-3DB7A180043A}" srcOrd="1" destOrd="0" presId="urn:microsoft.com/office/officeart/2009/3/layout/IncreasingArrowsProcess"/>
    <dgm:cxn modelId="{780F2410-DB6F-F746-AC31-8DC792BD48BD}" type="presParOf" srcId="{38790A43-1267-514A-AA84-F1AE6CA8DEED}" destId="{61925352-D566-944D-9900-B4F4D39A1AC8}" srcOrd="2" destOrd="0" presId="urn:microsoft.com/office/officeart/2009/3/layout/IncreasingArrowsProcess"/>
    <dgm:cxn modelId="{4D26A8A2-93DF-DB42-89BE-CD8BAC779083}" type="presParOf" srcId="{38790A43-1267-514A-AA84-F1AE6CA8DEED}" destId="{A26F1029-5716-EF4E-8D1B-6CBDA1702F9A}" srcOrd="3" destOrd="0" presId="urn:microsoft.com/office/officeart/2009/3/layout/IncreasingArrowsProcess"/>
    <dgm:cxn modelId="{8263072F-CEE7-6E4F-B8FF-9755F97AD8EB}" type="presParOf" srcId="{38790A43-1267-514A-AA84-F1AE6CA8DEED}" destId="{3EEA8273-289B-6046-BB56-056FD99560F0}" srcOrd="4" destOrd="0" presId="urn:microsoft.com/office/officeart/2009/3/layout/IncreasingArrowsProcess"/>
    <dgm:cxn modelId="{B66D7815-515D-EB48-BA10-86FF4BCD2592}" type="presParOf" srcId="{38790A43-1267-514A-AA84-F1AE6CA8DEED}" destId="{41795E77-60E8-DA4C-9E3E-9FA0FCC9FDAC}" srcOrd="5" destOrd="0" presId="urn:microsoft.com/office/officeart/2009/3/layout/IncreasingArrowsProcess"/>
    <dgm:cxn modelId="{9146B1BA-BA1C-1D4A-B16F-0053951DF3F7}" type="presParOf" srcId="{38790A43-1267-514A-AA84-F1AE6CA8DEED}" destId="{0D85245F-8FE3-0D49-B850-57E05C099B24}" srcOrd="6" destOrd="0" presId="urn:microsoft.com/office/officeart/2009/3/layout/IncreasingArrowsProcess"/>
    <dgm:cxn modelId="{FBE9E620-A896-8345-97EA-F565D8DCDD71}" type="presParOf" srcId="{38790A43-1267-514A-AA84-F1AE6CA8DEED}" destId="{1C33F4E3-65FE-BE42-80B1-A7D0839C846C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2795C74-AEEC-734F-BF11-7CD0ED82FF64}" type="doc">
      <dgm:prSet loTypeId="urn:microsoft.com/office/officeart/2005/8/layout/venn1" loCatId="relationship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2F3014C-BDE4-9042-8A68-FFD2A8819824}">
      <dgm:prSet custT="1"/>
      <dgm:spPr/>
      <dgm:t>
        <a:bodyPr/>
        <a:lstStyle/>
        <a:p>
          <a:r>
            <a:rPr lang="en-US" sz="1600" b="1" dirty="0"/>
            <a:t>Technical and business management support</a:t>
          </a:r>
          <a:endParaRPr lang="en-ZA" sz="1600" dirty="0"/>
        </a:p>
      </dgm:t>
    </dgm:pt>
    <dgm:pt modelId="{2B4A439D-34A2-C84B-8E04-0983F9D858E2}" type="parTrans" cxnId="{CA68BF01-5E15-2542-A29C-DDCB9FE2AE2C}">
      <dgm:prSet/>
      <dgm:spPr/>
      <dgm:t>
        <a:bodyPr/>
        <a:lstStyle/>
        <a:p>
          <a:endParaRPr lang="en-US"/>
        </a:p>
      </dgm:t>
    </dgm:pt>
    <dgm:pt modelId="{50650F7B-4302-CE4A-9262-7BD04D56E477}" type="sibTrans" cxnId="{CA68BF01-5E15-2542-A29C-DDCB9FE2AE2C}">
      <dgm:prSet/>
      <dgm:spPr/>
      <dgm:t>
        <a:bodyPr/>
        <a:lstStyle/>
        <a:p>
          <a:endParaRPr lang="en-US"/>
        </a:p>
      </dgm:t>
    </dgm:pt>
    <dgm:pt modelId="{44F2F646-326A-964A-9AC1-EECCB62AA283}">
      <dgm:prSet custT="1"/>
      <dgm:spPr/>
      <dgm:t>
        <a:bodyPr/>
        <a:lstStyle/>
        <a:p>
          <a:r>
            <a:rPr lang="en-US" sz="1200" b="0" dirty="0"/>
            <a:t>Enable growers to produce quality produce</a:t>
          </a:r>
          <a:endParaRPr lang="en-ZA" sz="1200" b="0" dirty="0"/>
        </a:p>
      </dgm:t>
    </dgm:pt>
    <dgm:pt modelId="{1EAD279D-1006-DF4F-89C2-64195593FBC2}" type="parTrans" cxnId="{B2C7A205-C978-CB49-B5A0-4137074F6499}">
      <dgm:prSet/>
      <dgm:spPr/>
      <dgm:t>
        <a:bodyPr/>
        <a:lstStyle/>
        <a:p>
          <a:endParaRPr lang="en-US"/>
        </a:p>
      </dgm:t>
    </dgm:pt>
    <dgm:pt modelId="{057F3AC7-94A5-0A42-B9E1-4811902B3EF1}" type="sibTrans" cxnId="{B2C7A205-C978-CB49-B5A0-4137074F6499}">
      <dgm:prSet/>
      <dgm:spPr/>
      <dgm:t>
        <a:bodyPr/>
        <a:lstStyle/>
        <a:p>
          <a:endParaRPr lang="en-US"/>
        </a:p>
      </dgm:t>
    </dgm:pt>
    <dgm:pt modelId="{91D26CC5-3F76-FB41-B882-10F1B52D4A2A}">
      <dgm:prSet custT="1"/>
      <dgm:spPr/>
      <dgm:t>
        <a:bodyPr/>
        <a:lstStyle/>
        <a:p>
          <a:r>
            <a:rPr lang="en-US" sz="1200" b="0" dirty="0"/>
            <a:t>Attract the best markets and best prices</a:t>
          </a:r>
          <a:endParaRPr lang="en-ZA" sz="1200" b="0" dirty="0"/>
        </a:p>
      </dgm:t>
    </dgm:pt>
    <dgm:pt modelId="{1E312CD3-D6B7-EA4D-B50B-65A9FD6744F5}" type="parTrans" cxnId="{A3507544-FD13-ED45-8EFE-2B7B922CA21A}">
      <dgm:prSet/>
      <dgm:spPr/>
      <dgm:t>
        <a:bodyPr/>
        <a:lstStyle/>
        <a:p>
          <a:endParaRPr lang="en-US"/>
        </a:p>
      </dgm:t>
    </dgm:pt>
    <dgm:pt modelId="{4BC5C0E0-29BA-8D41-9E81-57E36AFC4DFF}" type="sibTrans" cxnId="{A3507544-FD13-ED45-8EFE-2B7B922CA21A}">
      <dgm:prSet/>
      <dgm:spPr/>
      <dgm:t>
        <a:bodyPr/>
        <a:lstStyle/>
        <a:p>
          <a:endParaRPr lang="en-US"/>
        </a:p>
      </dgm:t>
    </dgm:pt>
    <dgm:pt modelId="{74D3942C-C0DB-5341-A89D-658F87C2A2F6}">
      <dgm:prSet custT="1"/>
      <dgm:spPr/>
      <dgm:t>
        <a:bodyPr/>
        <a:lstStyle/>
        <a:p>
          <a:pPr algn="ctr"/>
          <a:r>
            <a:rPr lang="en-US" sz="1600" b="1" dirty="0"/>
            <a:t>Provision of Production infrastructure:</a:t>
          </a:r>
          <a:endParaRPr lang="en-ZA" sz="1600" dirty="0"/>
        </a:p>
      </dgm:t>
    </dgm:pt>
    <dgm:pt modelId="{97BCF026-6F5A-5549-A58A-F8D5FD355FAE}" type="parTrans" cxnId="{D0499F93-A7F9-4948-A98C-331FA9423C89}">
      <dgm:prSet/>
      <dgm:spPr/>
      <dgm:t>
        <a:bodyPr/>
        <a:lstStyle/>
        <a:p>
          <a:endParaRPr lang="en-US"/>
        </a:p>
      </dgm:t>
    </dgm:pt>
    <dgm:pt modelId="{0B9DBCA4-FF7C-1A4A-872D-5050DECC244C}" type="sibTrans" cxnId="{D0499F93-A7F9-4948-A98C-331FA9423C89}">
      <dgm:prSet/>
      <dgm:spPr/>
      <dgm:t>
        <a:bodyPr/>
        <a:lstStyle/>
        <a:p>
          <a:endParaRPr lang="en-US"/>
        </a:p>
      </dgm:t>
    </dgm:pt>
    <dgm:pt modelId="{970D0FD3-62FE-8D47-9D8E-4A99443C88DF}">
      <dgm:prSet custT="1"/>
      <dgm:spPr/>
      <dgm:t>
        <a:bodyPr/>
        <a:lstStyle/>
        <a:p>
          <a:r>
            <a:rPr lang="en-ZA" sz="1600" b="1" dirty="0"/>
            <a:t>Achieving regulatory compliance</a:t>
          </a:r>
        </a:p>
      </dgm:t>
    </dgm:pt>
    <dgm:pt modelId="{A4CDA5F3-37D5-CF45-B1AC-E94C2C46185F}" type="parTrans" cxnId="{5B633054-9F35-4048-88A8-AD786C134200}">
      <dgm:prSet/>
      <dgm:spPr/>
      <dgm:t>
        <a:bodyPr/>
        <a:lstStyle/>
        <a:p>
          <a:endParaRPr lang="en-US"/>
        </a:p>
      </dgm:t>
    </dgm:pt>
    <dgm:pt modelId="{C503FA25-7951-9D4D-9BC7-1C2197F6B14C}" type="sibTrans" cxnId="{5B633054-9F35-4048-88A8-AD786C134200}">
      <dgm:prSet/>
      <dgm:spPr/>
      <dgm:t>
        <a:bodyPr/>
        <a:lstStyle/>
        <a:p>
          <a:endParaRPr lang="en-US"/>
        </a:p>
      </dgm:t>
    </dgm:pt>
    <dgm:pt modelId="{7C11E10B-B73D-EB4A-BAD2-588EFDC03152}">
      <dgm:prSet custT="1"/>
      <dgm:spPr/>
      <dgm:t>
        <a:bodyPr/>
        <a:lstStyle/>
        <a:p>
          <a:r>
            <a:rPr lang="en-ZA" sz="1200" b="0" dirty="0"/>
            <a:t>Accreditation</a:t>
          </a:r>
        </a:p>
      </dgm:t>
    </dgm:pt>
    <dgm:pt modelId="{D7435244-E57C-7440-BDEF-D2CF284151BD}" type="parTrans" cxnId="{105B2DFC-1F8E-A440-95EB-CB3508F3472A}">
      <dgm:prSet/>
      <dgm:spPr/>
      <dgm:t>
        <a:bodyPr/>
        <a:lstStyle/>
        <a:p>
          <a:endParaRPr lang="en-US"/>
        </a:p>
      </dgm:t>
    </dgm:pt>
    <dgm:pt modelId="{EB84FC1D-8B6D-3E49-ADE8-55FFDA6E4156}" type="sibTrans" cxnId="{105B2DFC-1F8E-A440-95EB-CB3508F3472A}">
      <dgm:prSet/>
      <dgm:spPr/>
      <dgm:t>
        <a:bodyPr/>
        <a:lstStyle/>
        <a:p>
          <a:endParaRPr lang="en-US"/>
        </a:p>
      </dgm:t>
    </dgm:pt>
    <dgm:pt modelId="{1FEFB1E8-CE3F-F64E-81E3-BCC0A9317AC0}">
      <dgm:prSet custT="1"/>
      <dgm:spPr/>
      <dgm:t>
        <a:bodyPr/>
        <a:lstStyle/>
        <a:p>
          <a:pPr algn="l"/>
          <a:r>
            <a:rPr lang="en-US" sz="1200" b="0" dirty="0"/>
            <a:t>Irrigation</a:t>
          </a:r>
          <a:endParaRPr lang="en-ZA" sz="1200" b="0" dirty="0"/>
        </a:p>
      </dgm:t>
    </dgm:pt>
    <dgm:pt modelId="{A60674DD-97B5-2D48-B256-A3A604ED3BEA}" type="sibTrans" cxnId="{23AB5654-0337-6045-B2EE-620D99A285A6}">
      <dgm:prSet/>
      <dgm:spPr/>
      <dgm:t>
        <a:bodyPr/>
        <a:lstStyle/>
        <a:p>
          <a:endParaRPr lang="en-US"/>
        </a:p>
      </dgm:t>
    </dgm:pt>
    <dgm:pt modelId="{3AAD7B7A-6DAD-2645-AE83-AC0845FC2CB6}" type="parTrans" cxnId="{23AB5654-0337-6045-B2EE-620D99A285A6}">
      <dgm:prSet/>
      <dgm:spPr/>
      <dgm:t>
        <a:bodyPr/>
        <a:lstStyle/>
        <a:p>
          <a:endParaRPr lang="en-US"/>
        </a:p>
      </dgm:t>
    </dgm:pt>
    <dgm:pt modelId="{19DD9801-C2FF-4DFF-A9C9-D863407DD6FF}">
      <dgm:prSet custT="1"/>
      <dgm:spPr/>
      <dgm:t>
        <a:bodyPr/>
        <a:lstStyle/>
        <a:p>
          <a:pPr algn="l"/>
          <a:r>
            <a:rPr lang="en-ZA" sz="1200" dirty="0"/>
            <a:t>mechanization</a:t>
          </a:r>
          <a:endParaRPr lang="en-ZA" sz="1200" b="0" dirty="0"/>
        </a:p>
      </dgm:t>
    </dgm:pt>
    <dgm:pt modelId="{D3824E2E-90B6-4FD6-BCF7-F42AF7A83F70}" type="parTrans" cxnId="{7F5F16D8-C15E-48C8-A4F9-2C4573AEE965}">
      <dgm:prSet/>
      <dgm:spPr/>
      <dgm:t>
        <a:bodyPr/>
        <a:lstStyle/>
        <a:p>
          <a:endParaRPr lang="en-ZA"/>
        </a:p>
      </dgm:t>
    </dgm:pt>
    <dgm:pt modelId="{2DFEB31D-0F23-4833-9715-FEC5E37BF04D}" type="sibTrans" cxnId="{7F5F16D8-C15E-48C8-A4F9-2C4573AEE965}">
      <dgm:prSet/>
      <dgm:spPr/>
      <dgm:t>
        <a:bodyPr/>
        <a:lstStyle/>
        <a:p>
          <a:endParaRPr lang="en-ZA"/>
        </a:p>
      </dgm:t>
    </dgm:pt>
    <dgm:pt modelId="{4162F372-0752-40E8-80EC-EDE199A9B9F2}">
      <dgm:prSet custT="1"/>
      <dgm:spPr/>
      <dgm:t>
        <a:bodyPr/>
        <a:lstStyle/>
        <a:p>
          <a:pPr algn="l"/>
          <a:r>
            <a:rPr lang="en-ZA" sz="1200" dirty="0"/>
            <a:t>infrastructure and</a:t>
          </a:r>
          <a:endParaRPr lang="en-ZA" sz="1200" b="0" dirty="0"/>
        </a:p>
      </dgm:t>
    </dgm:pt>
    <dgm:pt modelId="{426D532E-7B1E-4BF2-AD5D-758A478822F5}" type="parTrans" cxnId="{08FC0E56-7486-456F-A90B-4B35F4C3949A}">
      <dgm:prSet/>
      <dgm:spPr/>
      <dgm:t>
        <a:bodyPr/>
        <a:lstStyle/>
        <a:p>
          <a:endParaRPr lang="en-ZA"/>
        </a:p>
      </dgm:t>
    </dgm:pt>
    <dgm:pt modelId="{C910A30E-08E0-4978-9F71-8EAA3EA2873C}" type="sibTrans" cxnId="{08FC0E56-7486-456F-A90B-4B35F4C3949A}">
      <dgm:prSet/>
      <dgm:spPr/>
      <dgm:t>
        <a:bodyPr/>
        <a:lstStyle/>
        <a:p>
          <a:endParaRPr lang="en-ZA"/>
        </a:p>
      </dgm:t>
    </dgm:pt>
    <dgm:pt modelId="{6B33A435-A992-4DB3-ABF4-0B8CF04A6DB8}">
      <dgm:prSet custT="1"/>
      <dgm:spPr/>
      <dgm:t>
        <a:bodyPr/>
        <a:lstStyle/>
        <a:p>
          <a:pPr algn="l"/>
          <a:r>
            <a:rPr lang="en-ZA" sz="1200" dirty="0"/>
            <a:t>equipment</a:t>
          </a:r>
          <a:endParaRPr lang="en-ZA" sz="1200" b="0" dirty="0"/>
        </a:p>
      </dgm:t>
    </dgm:pt>
    <dgm:pt modelId="{C40D65C3-B550-4B39-86E0-722B991200EA}" type="parTrans" cxnId="{C11C68DE-966E-47BA-A660-F6D72EF9ACDD}">
      <dgm:prSet/>
      <dgm:spPr/>
      <dgm:t>
        <a:bodyPr/>
        <a:lstStyle/>
        <a:p>
          <a:endParaRPr lang="en-ZA"/>
        </a:p>
      </dgm:t>
    </dgm:pt>
    <dgm:pt modelId="{E8347511-0CAB-48D5-A527-456107D8A76F}" type="sibTrans" cxnId="{C11C68DE-966E-47BA-A660-F6D72EF9ACDD}">
      <dgm:prSet/>
      <dgm:spPr/>
      <dgm:t>
        <a:bodyPr/>
        <a:lstStyle/>
        <a:p>
          <a:endParaRPr lang="en-ZA"/>
        </a:p>
      </dgm:t>
    </dgm:pt>
    <dgm:pt modelId="{402672D1-9B67-4056-BBD4-E1873D00DD10}">
      <dgm:prSet custT="1"/>
      <dgm:spPr/>
      <dgm:t>
        <a:bodyPr/>
        <a:lstStyle/>
        <a:p>
          <a:r>
            <a:rPr lang="en-ZA" sz="1200" dirty="0"/>
            <a:t>to meet the requirements of the different international markets </a:t>
          </a:r>
          <a:endParaRPr lang="en-ZA" sz="1200" b="0" dirty="0"/>
        </a:p>
      </dgm:t>
    </dgm:pt>
    <dgm:pt modelId="{69AFA245-EB24-4C01-8980-DF5461D38A9A}" type="parTrans" cxnId="{2577E618-227E-43FC-B4D8-DDF90BDCFBB2}">
      <dgm:prSet/>
      <dgm:spPr/>
      <dgm:t>
        <a:bodyPr/>
        <a:lstStyle/>
        <a:p>
          <a:endParaRPr lang="en-ZA"/>
        </a:p>
      </dgm:t>
    </dgm:pt>
    <dgm:pt modelId="{6F5273E8-37E7-43BB-A6E3-C7E5A117013B}" type="sibTrans" cxnId="{2577E618-227E-43FC-B4D8-DDF90BDCFBB2}">
      <dgm:prSet/>
      <dgm:spPr/>
      <dgm:t>
        <a:bodyPr/>
        <a:lstStyle/>
        <a:p>
          <a:endParaRPr lang="en-ZA"/>
        </a:p>
      </dgm:t>
    </dgm:pt>
    <dgm:pt modelId="{5CD5E5B4-A841-8842-88DE-31E86B8886E7}" type="pres">
      <dgm:prSet presAssocID="{02795C74-AEEC-734F-BF11-7CD0ED82FF64}" presName="compositeShape" presStyleCnt="0">
        <dgm:presLayoutVars>
          <dgm:chMax val="7"/>
          <dgm:dir/>
          <dgm:resizeHandles val="exact"/>
        </dgm:presLayoutVars>
      </dgm:prSet>
      <dgm:spPr/>
    </dgm:pt>
    <dgm:pt modelId="{E8022930-AE0A-0443-8E59-7FA0F818548A}" type="pres">
      <dgm:prSet presAssocID="{74D3942C-C0DB-5341-A89D-658F87C2A2F6}" presName="circ1" presStyleLbl="vennNode1" presStyleIdx="0" presStyleCnt="3"/>
      <dgm:spPr/>
    </dgm:pt>
    <dgm:pt modelId="{21DA3EB4-CEB4-FC47-9FBE-2F7B8158D369}" type="pres">
      <dgm:prSet presAssocID="{74D3942C-C0DB-5341-A89D-658F87C2A2F6}" presName="circ1Tx" presStyleLbl="revTx" presStyleIdx="0" presStyleCnt="0" custScaleX="128775" custLinFactNeighborY="6720">
        <dgm:presLayoutVars>
          <dgm:chMax val="0"/>
          <dgm:chPref val="0"/>
          <dgm:bulletEnabled val="1"/>
        </dgm:presLayoutVars>
      </dgm:prSet>
      <dgm:spPr/>
    </dgm:pt>
    <dgm:pt modelId="{9D3A787E-74C3-2B44-981E-C26A2517C638}" type="pres">
      <dgm:prSet presAssocID="{22F3014C-BDE4-9042-8A68-FFD2A8819824}" presName="circ2" presStyleLbl="vennNode1" presStyleIdx="1" presStyleCnt="3"/>
      <dgm:spPr/>
    </dgm:pt>
    <dgm:pt modelId="{FFF2B867-7D72-C64F-ABB4-C4AFF53E3AF2}" type="pres">
      <dgm:prSet presAssocID="{22F3014C-BDE4-9042-8A68-FFD2A8819824}" presName="circ2Tx" presStyleLbl="revTx" presStyleIdx="0" presStyleCnt="0" custScaleX="117839">
        <dgm:presLayoutVars>
          <dgm:chMax val="0"/>
          <dgm:chPref val="0"/>
          <dgm:bulletEnabled val="1"/>
        </dgm:presLayoutVars>
      </dgm:prSet>
      <dgm:spPr/>
    </dgm:pt>
    <dgm:pt modelId="{13EE31DD-1698-44A9-BFA4-9428C681D046}" type="pres">
      <dgm:prSet presAssocID="{970D0FD3-62FE-8D47-9D8E-4A99443C88DF}" presName="circ3" presStyleLbl="vennNode1" presStyleIdx="2" presStyleCnt="3" custLinFactNeighborX="-960" custLinFactNeighborY="236"/>
      <dgm:spPr/>
    </dgm:pt>
    <dgm:pt modelId="{DC7246F3-F21F-49E7-B544-44A7BDAB9F87}" type="pres">
      <dgm:prSet presAssocID="{970D0FD3-62FE-8D47-9D8E-4A99443C88D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A68BF01-5E15-2542-A29C-DDCB9FE2AE2C}" srcId="{02795C74-AEEC-734F-BF11-7CD0ED82FF64}" destId="{22F3014C-BDE4-9042-8A68-FFD2A8819824}" srcOrd="1" destOrd="0" parTransId="{2B4A439D-34A2-C84B-8E04-0983F9D858E2}" sibTransId="{50650F7B-4302-CE4A-9262-7BD04D56E477}"/>
    <dgm:cxn modelId="{2E7A6E02-0FA9-CD47-BA89-844EA98B98AB}" type="presOf" srcId="{74D3942C-C0DB-5341-A89D-658F87C2A2F6}" destId="{21DA3EB4-CEB4-FC47-9FBE-2F7B8158D369}" srcOrd="0" destOrd="0" presId="urn:microsoft.com/office/officeart/2005/8/layout/venn1"/>
    <dgm:cxn modelId="{B2C7A205-C978-CB49-B5A0-4137074F6499}" srcId="{22F3014C-BDE4-9042-8A68-FFD2A8819824}" destId="{44F2F646-326A-964A-9AC1-EECCB62AA283}" srcOrd="0" destOrd="0" parTransId="{1EAD279D-1006-DF4F-89C2-64195593FBC2}" sibTransId="{057F3AC7-94A5-0A42-B9E1-4811902B3EF1}"/>
    <dgm:cxn modelId="{0D03FD0B-6D87-41A3-B756-ECCBC915BA15}" type="presOf" srcId="{6B33A435-A992-4DB3-ABF4-0B8CF04A6DB8}" destId="{E8022930-AE0A-0443-8E59-7FA0F818548A}" srcOrd="1" destOrd="4" presId="urn:microsoft.com/office/officeart/2005/8/layout/venn1"/>
    <dgm:cxn modelId="{2577E618-227E-43FC-B4D8-DDF90BDCFBB2}" srcId="{970D0FD3-62FE-8D47-9D8E-4A99443C88DF}" destId="{402672D1-9B67-4056-BBD4-E1873D00DD10}" srcOrd="1" destOrd="0" parTransId="{69AFA245-EB24-4C01-8980-DF5461D38A9A}" sibTransId="{6F5273E8-37E7-43BB-A6E3-C7E5A117013B}"/>
    <dgm:cxn modelId="{50AC053F-CFC2-4391-913B-CEEBE0F5411C}" type="presOf" srcId="{1FEFB1E8-CE3F-F64E-81E3-BCC0A9317AC0}" destId="{E8022930-AE0A-0443-8E59-7FA0F818548A}" srcOrd="1" destOrd="1" presId="urn:microsoft.com/office/officeart/2005/8/layout/venn1"/>
    <dgm:cxn modelId="{A3507544-FD13-ED45-8EFE-2B7B922CA21A}" srcId="{22F3014C-BDE4-9042-8A68-FFD2A8819824}" destId="{91D26CC5-3F76-FB41-B882-10F1B52D4A2A}" srcOrd="1" destOrd="0" parTransId="{1E312CD3-D6B7-EA4D-B50B-65A9FD6744F5}" sibTransId="{4BC5C0E0-29BA-8D41-9E81-57E36AFC4DFF}"/>
    <dgm:cxn modelId="{AFBAB264-38F1-43D6-A502-7D2C833BBECA}" type="presOf" srcId="{970D0FD3-62FE-8D47-9D8E-4A99443C88DF}" destId="{DC7246F3-F21F-49E7-B544-44A7BDAB9F87}" srcOrd="1" destOrd="0" presId="urn:microsoft.com/office/officeart/2005/8/layout/venn1"/>
    <dgm:cxn modelId="{C04BCF73-757F-D640-B91B-19FD58D45D19}" type="presOf" srcId="{44F2F646-326A-964A-9AC1-EECCB62AA283}" destId="{FFF2B867-7D72-C64F-ABB4-C4AFF53E3AF2}" srcOrd="0" destOrd="1" presId="urn:microsoft.com/office/officeart/2005/8/layout/venn1"/>
    <dgm:cxn modelId="{5B633054-9F35-4048-88A8-AD786C134200}" srcId="{02795C74-AEEC-734F-BF11-7CD0ED82FF64}" destId="{970D0FD3-62FE-8D47-9D8E-4A99443C88DF}" srcOrd="2" destOrd="0" parTransId="{A4CDA5F3-37D5-CF45-B1AC-E94C2C46185F}" sibTransId="{C503FA25-7951-9D4D-9BC7-1C2197F6B14C}"/>
    <dgm:cxn modelId="{23AB5654-0337-6045-B2EE-620D99A285A6}" srcId="{74D3942C-C0DB-5341-A89D-658F87C2A2F6}" destId="{1FEFB1E8-CE3F-F64E-81E3-BCC0A9317AC0}" srcOrd="0" destOrd="0" parTransId="{3AAD7B7A-6DAD-2645-AE83-AC0845FC2CB6}" sibTransId="{A60674DD-97B5-2D48-B256-A3A604ED3BEA}"/>
    <dgm:cxn modelId="{5EB99955-044C-40B1-A028-4E15CE0F962F}" type="presOf" srcId="{970D0FD3-62FE-8D47-9D8E-4A99443C88DF}" destId="{13EE31DD-1698-44A9-BFA4-9428C681D046}" srcOrd="0" destOrd="0" presId="urn:microsoft.com/office/officeart/2005/8/layout/venn1"/>
    <dgm:cxn modelId="{08FC0E56-7486-456F-A90B-4B35F4C3949A}" srcId="{74D3942C-C0DB-5341-A89D-658F87C2A2F6}" destId="{4162F372-0752-40E8-80EC-EDE199A9B9F2}" srcOrd="2" destOrd="0" parTransId="{426D532E-7B1E-4BF2-AD5D-758A478822F5}" sibTransId="{C910A30E-08E0-4978-9F71-8EAA3EA2873C}"/>
    <dgm:cxn modelId="{5571DF7F-B410-4133-A8CD-0080F12A287D}" type="presOf" srcId="{22F3014C-BDE4-9042-8A68-FFD2A8819824}" destId="{9D3A787E-74C3-2B44-981E-C26A2517C638}" srcOrd="1" destOrd="0" presId="urn:microsoft.com/office/officeart/2005/8/layout/venn1"/>
    <dgm:cxn modelId="{2F60AA90-DF6C-FB46-888F-4FDAC08B9A88}" type="presOf" srcId="{02795C74-AEEC-734F-BF11-7CD0ED82FF64}" destId="{5CD5E5B4-A841-8842-88DE-31E86B8886E7}" srcOrd="0" destOrd="0" presId="urn:microsoft.com/office/officeart/2005/8/layout/venn1"/>
    <dgm:cxn modelId="{D0499F93-A7F9-4948-A98C-331FA9423C89}" srcId="{02795C74-AEEC-734F-BF11-7CD0ED82FF64}" destId="{74D3942C-C0DB-5341-A89D-658F87C2A2F6}" srcOrd="0" destOrd="0" parTransId="{97BCF026-6F5A-5549-A58A-F8D5FD355FAE}" sibTransId="{0B9DBCA4-FF7C-1A4A-872D-5050DECC244C}"/>
    <dgm:cxn modelId="{A4D5919A-B27D-4E9B-8BE8-C6EE42B7E185}" type="presOf" srcId="{74D3942C-C0DB-5341-A89D-658F87C2A2F6}" destId="{E8022930-AE0A-0443-8E59-7FA0F818548A}" srcOrd="1" destOrd="0" presId="urn:microsoft.com/office/officeart/2005/8/layout/venn1"/>
    <dgm:cxn modelId="{A6E4739C-215A-AC45-AD4F-02FD1C9AA470}" type="presOf" srcId="{22F3014C-BDE4-9042-8A68-FFD2A8819824}" destId="{FFF2B867-7D72-C64F-ABB4-C4AFF53E3AF2}" srcOrd="0" destOrd="0" presId="urn:microsoft.com/office/officeart/2005/8/layout/venn1"/>
    <dgm:cxn modelId="{3EE190A3-F49E-43B4-AA25-C3EF18492554}" type="presOf" srcId="{19DD9801-C2FF-4DFF-A9C9-D863407DD6FF}" destId="{21DA3EB4-CEB4-FC47-9FBE-2F7B8158D369}" srcOrd="0" destOrd="2" presId="urn:microsoft.com/office/officeart/2005/8/layout/venn1"/>
    <dgm:cxn modelId="{AFFAEDA7-EC65-44B6-B13A-B72C36B4CCD6}" type="presOf" srcId="{7C11E10B-B73D-EB4A-BAD2-588EFDC03152}" destId="{DC7246F3-F21F-49E7-B544-44A7BDAB9F87}" srcOrd="1" destOrd="1" presId="urn:microsoft.com/office/officeart/2005/8/layout/venn1"/>
    <dgm:cxn modelId="{3E15E9C0-D164-4A31-A166-3D63D6EF2F61}" type="presOf" srcId="{402672D1-9B67-4056-BBD4-E1873D00DD10}" destId="{13EE31DD-1698-44A9-BFA4-9428C681D046}" srcOrd="0" destOrd="2" presId="urn:microsoft.com/office/officeart/2005/8/layout/venn1"/>
    <dgm:cxn modelId="{3B90A4C9-8F17-4E88-8754-0501CBABFCCE}" type="presOf" srcId="{19DD9801-C2FF-4DFF-A9C9-D863407DD6FF}" destId="{E8022930-AE0A-0443-8E59-7FA0F818548A}" srcOrd="1" destOrd="2" presId="urn:microsoft.com/office/officeart/2005/8/layout/venn1"/>
    <dgm:cxn modelId="{7F5F16D8-C15E-48C8-A4F9-2C4573AEE965}" srcId="{74D3942C-C0DB-5341-A89D-658F87C2A2F6}" destId="{19DD9801-C2FF-4DFF-A9C9-D863407DD6FF}" srcOrd="1" destOrd="0" parTransId="{D3824E2E-90B6-4FD6-BCF7-F42AF7A83F70}" sibTransId="{2DFEB31D-0F23-4833-9715-FEC5E37BF04D}"/>
    <dgm:cxn modelId="{A117C9DD-AE4A-4ECE-8BF9-751B3F09DF59}" type="presOf" srcId="{4162F372-0752-40E8-80EC-EDE199A9B9F2}" destId="{E8022930-AE0A-0443-8E59-7FA0F818548A}" srcOrd="1" destOrd="3" presId="urn:microsoft.com/office/officeart/2005/8/layout/venn1"/>
    <dgm:cxn modelId="{C11C68DE-966E-47BA-A660-F6D72EF9ACDD}" srcId="{74D3942C-C0DB-5341-A89D-658F87C2A2F6}" destId="{6B33A435-A992-4DB3-ABF4-0B8CF04A6DB8}" srcOrd="3" destOrd="0" parTransId="{C40D65C3-B550-4B39-86E0-722B991200EA}" sibTransId="{E8347511-0CAB-48D5-A527-456107D8A76F}"/>
    <dgm:cxn modelId="{363253E0-4F89-4C76-A0B0-119D27EA0A41}" type="presOf" srcId="{91D26CC5-3F76-FB41-B882-10F1B52D4A2A}" destId="{9D3A787E-74C3-2B44-981E-C26A2517C638}" srcOrd="1" destOrd="2" presId="urn:microsoft.com/office/officeart/2005/8/layout/venn1"/>
    <dgm:cxn modelId="{BCB4D5E3-5AE8-48B5-8BCF-7902E686D163}" type="presOf" srcId="{402672D1-9B67-4056-BBD4-E1873D00DD10}" destId="{DC7246F3-F21F-49E7-B544-44A7BDAB9F87}" srcOrd="1" destOrd="2" presId="urn:microsoft.com/office/officeart/2005/8/layout/venn1"/>
    <dgm:cxn modelId="{8528DBE6-09F1-DA46-8193-5D68C5986AE0}" type="presOf" srcId="{1FEFB1E8-CE3F-F64E-81E3-BCC0A9317AC0}" destId="{21DA3EB4-CEB4-FC47-9FBE-2F7B8158D369}" srcOrd="0" destOrd="1" presId="urn:microsoft.com/office/officeart/2005/8/layout/venn1"/>
    <dgm:cxn modelId="{B9175EEE-83AB-BE46-87D9-CCE4AB7B3D76}" type="presOf" srcId="{91D26CC5-3F76-FB41-B882-10F1B52D4A2A}" destId="{FFF2B867-7D72-C64F-ABB4-C4AFF53E3AF2}" srcOrd="0" destOrd="2" presId="urn:microsoft.com/office/officeart/2005/8/layout/venn1"/>
    <dgm:cxn modelId="{96B234F2-A5A7-4F73-933F-8793D5A501D7}" type="presOf" srcId="{7C11E10B-B73D-EB4A-BAD2-588EFDC03152}" destId="{13EE31DD-1698-44A9-BFA4-9428C681D046}" srcOrd="0" destOrd="1" presId="urn:microsoft.com/office/officeart/2005/8/layout/venn1"/>
    <dgm:cxn modelId="{BE95DDF3-5D6C-4C83-AC71-08E4EF1BD720}" type="presOf" srcId="{44F2F646-326A-964A-9AC1-EECCB62AA283}" destId="{9D3A787E-74C3-2B44-981E-C26A2517C638}" srcOrd="1" destOrd="1" presId="urn:microsoft.com/office/officeart/2005/8/layout/venn1"/>
    <dgm:cxn modelId="{B34EBFF7-672B-4D23-8A2C-A69A29C449C4}" type="presOf" srcId="{4162F372-0752-40E8-80EC-EDE199A9B9F2}" destId="{21DA3EB4-CEB4-FC47-9FBE-2F7B8158D369}" srcOrd="0" destOrd="3" presId="urn:microsoft.com/office/officeart/2005/8/layout/venn1"/>
    <dgm:cxn modelId="{105B2DFC-1F8E-A440-95EB-CB3508F3472A}" srcId="{970D0FD3-62FE-8D47-9D8E-4A99443C88DF}" destId="{7C11E10B-B73D-EB4A-BAD2-588EFDC03152}" srcOrd="0" destOrd="0" parTransId="{D7435244-E57C-7440-BDEF-D2CF284151BD}" sibTransId="{EB84FC1D-8B6D-3E49-ADE8-55FFDA6E4156}"/>
    <dgm:cxn modelId="{1C7833FE-1735-4A90-B4B2-47BE074613CF}" type="presOf" srcId="{6B33A435-A992-4DB3-ABF4-0B8CF04A6DB8}" destId="{21DA3EB4-CEB4-FC47-9FBE-2F7B8158D369}" srcOrd="0" destOrd="4" presId="urn:microsoft.com/office/officeart/2005/8/layout/venn1"/>
    <dgm:cxn modelId="{C06461E0-C554-D943-B521-E5D83F93BD19}" type="presParOf" srcId="{5CD5E5B4-A841-8842-88DE-31E86B8886E7}" destId="{E8022930-AE0A-0443-8E59-7FA0F818548A}" srcOrd="0" destOrd="0" presId="urn:microsoft.com/office/officeart/2005/8/layout/venn1"/>
    <dgm:cxn modelId="{C0402530-5AE8-3D4C-B609-D3C0E8EF7A0D}" type="presParOf" srcId="{5CD5E5B4-A841-8842-88DE-31E86B8886E7}" destId="{21DA3EB4-CEB4-FC47-9FBE-2F7B8158D369}" srcOrd="1" destOrd="0" presId="urn:microsoft.com/office/officeart/2005/8/layout/venn1"/>
    <dgm:cxn modelId="{E403AF5B-4789-5B4A-BEC6-9679AEC77BFB}" type="presParOf" srcId="{5CD5E5B4-A841-8842-88DE-31E86B8886E7}" destId="{9D3A787E-74C3-2B44-981E-C26A2517C638}" srcOrd="2" destOrd="0" presId="urn:microsoft.com/office/officeart/2005/8/layout/venn1"/>
    <dgm:cxn modelId="{9FE46D58-ECF7-6D4B-9830-08FD189169FD}" type="presParOf" srcId="{5CD5E5B4-A841-8842-88DE-31E86B8886E7}" destId="{FFF2B867-7D72-C64F-ABB4-C4AFF53E3AF2}" srcOrd="3" destOrd="0" presId="urn:microsoft.com/office/officeart/2005/8/layout/venn1"/>
    <dgm:cxn modelId="{54392D94-A1A8-4B66-9EB1-D19A7F4E2557}" type="presParOf" srcId="{5CD5E5B4-A841-8842-88DE-31E86B8886E7}" destId="{13EE31DD-1698-44A9-BFA4-9428C681D046}" srcOrd="4" destOrd="0" presId="urn:microsoft.com/office/officeart/2005/8/layout/venn1"/>
    <dgm:cxn modelId="{963A3908-34A3-4E97-A936-0A24C77AA254}" type="presParOf" srcId="{5CD5E5B4-A841-8842-88DE-31E86B8886E7}" destId="{DC7246F3-F21F-49E7-B544-44A7BDAB9F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A91F99-E052-9D4C-9B8B-DC85568682CB}" type="doc">
      <dgm:prSet loTypeId="urn:microsoft.com/office/officeart/2009/3/layout/IncreasingArrows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8790A43-1267-514A-AA84-F1AE6CA8DEED}" type="pres">
      <dgm:prSet presAssocID="{F4A91F99-E052-9D4C-9B8B-DC85568682CB}" presName="Name0" presStyleCnt="0">
        <dgm:presLayoutVars>
          <dgm:chMax val="5"/>
          <dgm:chPref val="5"/>
          <dgm:dir/>
          <dgm:animLvl val="lvl"/>
        </dgm:presLayoutVars>
      </dgm:prSet>
      <dgm:spPr/>
    </dgm:pt>
  </dgm:ptLst>
  <dgm:cxnLst>
    <dgm:cxn modelId="{58A3F993-E8ED-A14E-8BCD-9C3B3146E6F4}" type="presOf" srcId="{F4A91F99-E052-9D4C-9B8B-DC85568682CB}" destId="{38790A43-1267-514A-AA84-F1AE6CA8DEED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454573-CE4E-48B7-9ED7-1CC70F8A7FC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161B66-F8F0-4A9A-B3D7-DFDE5D9E7451}" type="pres">
      <dgm:prSet presAssocID="{54454573-CE4E-48B7-9ED7-1CC70F8A7FC6}" presName="diagram" presStyleCnt="0">
        <dgm:presLayoutVars>
          <dgm:dir/>
          <dgm:resizeHandles val="exact"/>
        </dgm:presLayoutVars>
      </dgm:prSet>
      <dgm:spPr/>
    </dgm:pt>
  </dgm:ptLst>
  <dgm:cxnLst>
    <dgm:cxn modelId="{BA894EBF-F71D-4B7E-9678-3B5157F85BCA}" type="presOf" srcId="{54454573-CE4E-48B7-9ED7-1CC70F8A7FC6}" destId="{B4161B66-F8F0-4A9A-B3D7-DFDE5D9E745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A91F99-E052-9D4C-9B8B-DC85568682CB}" type="doc">
      <dgm:prSet loTypeId="urn:microsoft.com/office/officeart/2009/3/layout/IncreasingArrows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77FD782-5FCD-9A40-9327-381545BF6511}">
      <dgm:prSet phldrT="[Text]"/>
      <dgm:spPr/>
      <dgm:t>
        <a:bodyPr/>
        <a:lstStyle/>
        <a:p>
          <a:r>
            <a:rPr lang="en-GB" dirty="0"/>
            <a:t>Production  </a:t>
          </a:r>
        </a:p>
      </dgm:t>
    </dgm:pt>
    <dgm:pt modelId="{72D142CE-2947-914A-B808-B566067165E0}" type="parTrans" cxnId="{F780E258-0E0A-4B4E-92DD-EBACDF473D00}">
      <dgm:prSet/>
      <dgm:spPr/>
      <dgm:t>
        <a:bodyPr/>
        <a:lstStyle/>
        <a:p>
          <a:endParaRPr lang="en-GB"/>
        </a:p>
      </dgm:t>
    </dgm:pt>
    <dgm:pt modelId="{64D1D406-D152-9F44-B554-D9C330601670}" type="sibTrans" cxnId="{F780E258-0E0A-4B4E-92DD-EBACDF473D00}">
      <dgm:prSet/>
      <dgm:spPr/>
      <dgm:t>
        <a:bodyPr/>
        <a:lstStyle/>
        <a:p>
          <a:endParaRPr lang="en-GB"/>
        </a:p>
      </dgm:t>
    </dgm:pt>
    <dgm:pt modelId="{4ECE465F-9821-D746-B3F5-521F608336BC}">
      <dgm:prSet phldrT="[Text]" custT="1"/>
      <dgm:spPr/>
      <dgm:t>
        <a:bodyPr/>
        <a:lstStyle/>
        <a:p>
          <a:r>
            <a:rPr lang="en-ZA" sz="1600" dirty="0"/>
            <a:t>Citrus ha under black ownership increased from 7211 in 2016 to </a:t>
          </a:r>
          <a:r>
            <a:rPr lang="en-ZA" sz="1600" b="1" u="sng" dirty="0"/>
            <a:t>9 369 </a:t>
          </a:r>
          <a:r>
            <a:rPr lang="en-ZA" sz="1600" b="0" u="none" dirty="0"/>
            <a:t>in 2020</a:t>
          </a:r>
          <a:endParaRPr lang="en-GB" sz="3000" b="0" u="none" dirty="0">
            <a:latin typeface="+mj-lt"/>
          </a:endParaRPr>
        </a:p>
      </dgm:t>
    </dgm:pt>
    <dgm:pt modelId="{EFE7B7BC-459C-9B48-9160-DEA9B3D4BEEB}" type="parTrans" cxnId="{4CCDC6A5-1F02-BE4E-9F22-DF491EA35D62}">
      <dgm:prSet/>
      <dgm:spPr/>
      <dgm:t>
        <a:bodyPr/>
        <a:lstStyle/>
        <a:p>
          <a:endParaRPr lang="en-GB"/>
        </a:p>
      </dgm:t>
    </dgm:pt>
    <dgm:pt modelId="{4CEFD6E4-99B8-AF49-B932-ED34EF32C291}" type="sibTrans" cxnId="{4CCDC6A5-1F02-BE4E-9F22-DF491EA35D62}">
      <dgm:prSet/>
      <dgm:spPr/>
      <dgm:t>
        <a:bodyPr/>
        <a:lstStyle/>
        <a:p>
          <a:endParaRPr lang="en-GB"/>
        </a:p>
      </dgm:t>
    </dgm:pt>
    <dgm:pt modelId="{4FC3D7C5-0E7E-A74F-A29C-536658D12D45}">
      <dgm:prSet phldrT="[Text]"/>
      <dgm:spPr/>
      <dgm:t>
        <a:bodyPr/>
        <a:lstStyle/>
        <a:p>
          <a:r>
            <a:rPr lang="en-GB" dirty="0"/>
            <a:t>Market performance </a:t>
          </a:r>
        </a:p>
      </dgm:t>
    </dgm:pt>
    <dgm:pt modelId="{8B00C1A1-A35C-0E4C-9027-1B2CA6E53854}" type="parTrans" cxnId="{E47CB471-AE80-5E44-8D6F-FD59A9610ABE}">
      <dgm:prSet/>
      <dgm:spPr/>
      <dgm:t>
        <a:bodyPr/>
        <a:lstStyle/>
        <a:p>
          <a:endParaRPr lang="en-GB"/>
        </a:p>
      </dgm:t>
    </dgm:pt>
    <dgm:pt modelId="{1FEBC570-DBA0-6749-B1B6-ED518B2F400B}" type="sibTrans" cxnId="{E47CB471-AE80-5E44-8D6F-FD59A9610ABE}">
      <dgm:prSet/>
      <dgm:spPr/>
      <dgm:t>
        <a:bodyPr/>
        <a:lstStyle/>
        <a:p>
          <a:endParaRPr lang="en-GB"/>
        </a:p>
      </dgm:t>
    </dgm:pt>
    <dgm:pt modelId="{C5DB7C52-EDA4-104F-AC9C-DCAAA100ABC6}">
      <dgm:prSet phldrT="[Text]"/>
      <dgm:spPr/>
      <dgm:t>
        <a:bodyPr/>
        <a:lstStyle/>
        <a:p>
          <a:r>
            <a:rPr lang="en-US" dirty="0"/>
            <a:t>Black citrus growers have achieved a </a:t>
          </a:r>
          <a:r>
            <a:rPr lang="en-US" b="1" u="sng" dirty="0"/>
            <a:t>40%</a:t>
          </a:r>
          <a:r>
            <a:rPr lang="en-US" dirty="0"/>
            <a:t> increase in production during the 2019-2020 citrus season</a:t>
          </a:r>
          <a:r>
            <a:rPr lang="en-ZA" dirty="0"/>
            <a:t>. </a:t>
          </a:r>
          <a:endParaRPr lang="en-GB" dirty="0">
            <a:latin typeface="+mj-lt"/>
          </a:endParaRPr>
        </a:p>
      </dgm:t>
    </dgm:pt>
    <dgm:pt modelId="{3A91DC1D-5A36-5345-A16A-886E3C8F638C}" type="sibTrans" cxnId="{52F8B90F-DC16-4C43-A1BD-7F8B6D84090D}">
      <dgm:prSet/>
      <dgm:spPr/>
      <dgm:t>
        <a:bodyPr/>
        <a:lstStyle/>
        <a:p>
          <a:endParaRPr lang="en-GB"/>
        </a:p>
      </dgm:t>
    </dgm:pt>
    <dgm:pt modelId="{50E64D23-35BE-EB4B-A660-64C435D50626}" type="parTrans" cxnId="{52F8B90F-DC16-4C43-A1BD-7F8B6D84090D}">
      <dgm:prSet/>
      <dgm:spPr/>
      <dgm:t>
        <a:bodyPr/>
        <a:lstStyle/>
        <a:p>
          <a:endParaRPr lang="en-GB"/>
        </a:p>
      </dgm:t>
    </dgm:pt>
    <dgm:pt modelId="{9B6522E1-CC75-4FDB-8413-7920CA75D423}">
      <dgm:prSet custT="1"/>
      <dgm:spPr/>
      <dgm:t>
        <a:bodyPr/>
        <a:lstStyle/>
        <a:p>
          <a:r>
            <a:rPr lang="en-ZA" sz="1600" dirty="0"/>
            <a:t>Ha of new orchards planted by black farmers since 2019 amount to </a:t>
          </a:r>
          <a:r>
            <a:rPr lang="en-ZA" sz="1600" b="1" u="sng" dirty="0"/>
            <a:t>1 275- </a:t>
          </a:r>
          <a:r>
            <a:rPr lang="en-ZA" sz="1600" b="0" u="none" dirty="0"/>
            <a:t> a 13,6 % increase in 1 year (2019)</a:t>
          </a:r>
        </a:p>
        <a:p>
          <a:r>
            <a:rPr lang="en-US" sz="1600" dirty="0"/>
            <a:t>supermarkets. </a:t>
          </a:r>
          <a:endParaRPr lang="en-US" sz="1600" b="0" u="none" dirty="0"/>
        </a:p>
      </dgm:t>
    </dgm:pt>
    <dgm:pt modelId="{ADF8661E-B2C8-4A34-9A60-E8641ECE7004}" type="parTrans" cxnId="{83B7BCD6-CCD2-4050-9A30-ED99B3CBC642}">
      <dgm:prSet/>
      <dgm:spPr/>
      <dgm:t>
        <a:bodyPr/>
        <a:lstStyle/>
        <a:p>
          <a:endParaRPr lang="en-ZA"/>
        </a:p>
      </dgm:t>
    </dgm:pt>
    <dgm:pt modelId="{EA128913-EEC9-44A2-9457-C97E37F740CE}" type="sibTrans" cxnId="{83B7BCD6-CCD2-4050-9A30-ED99B3CBC642}">
      <dgm:prSet/>
      <dgm:spPr/>
      <dgm:t>
        <a:bodyPr/>
        <a:lstStyle/>
        <a:p>
          <a:endParaRPr lang="en-ZA"/>
        </a:p>
      </dgm:t>
    </dgm:pt>
    <dgm:pt modelId="{45B342E2-E795-41C5-8171-F74820AA873D}">
      <dgm:prSet/>
      <dgm:spPr/>
      <dgm:t>
        <a:bodyPr/>
        <a:lstStyle/>
        <a:p>
          <a:r>
            <a:rPr lang="en-US"/>
            <a:t>Several Black growers have increased output by over </a:t>
          </a:r>
          <a:r>
            <a:rPr lang="en-US" b="1" u="sng"/>
            <a:t>40 000 cartons</a:t>
          </a:r>
          <a:r>
            <a:rPr lang="en-ZA"/>
            <a:t> with </a:t>
          </a:r>
          <a:r>
            <a:rPr lang="en-US"/>
            <a:t>one black grower increasing production by </a:t>
          </a:r>
          <a:r>
            <a:rPr lang="en-US" b="1" u="sng"/>
            <a:t>99 000 cartons </a:t>
          </a:r>
          <a:r>
            <a:rPr lang="en-US"/>
            <a:t>in just one year. </a:t>
          </a:r>
          <a:endParaRPr lang="en-US" dirty="0"/>
        </a:p>
      </dgm:t>
    </dgm:pt>
    <dgm:pt modelId="{894C1794-F27B-480D-B6CE-A086716114BA}" type="parTrans" cxnId="{5528A3E7-68E4-49B1-B294-7C56F0F3A80E}">
      <dgm:prSet/>
      <dgm:spPr/>
      <dgm:t>
        <a:bodyPr/>
        <a:lstStyle/>
        <a:p>
          <a:endParaRPr lang="en-ZA"/>
        </a:p>
      </dgm:t>
    </dgm:pt>
    <dgm:pt modelId="{096EB980-2338-424E-8360-F77BD16867F0}" type="sibTrans" cxnId="{5528A3E7-68E4-49B1-B294-7C56F0F3A80E}">
      <dgm:prSet/>
      <dgm:spPr/>
      <dgm:t>
        <a:bodyPr/>
        <a:lstStyle/>
        <a:p>
          <a:endParaRPr lang="en-ZA"/>
        </a:p>
      </dgm:t>
    </dgm:pt>
    <dgm:pt modelId="{B478DAD1-B854-4218-A11A-52A86B07E622}">
      <dgm:prSet/>
      <dgm:spPr/>
      <dgm:t>
        <a:bodyPr/>
        <a:lstStyle/>
        <a:p>
          <a:r>
            <a:rPr lang="en-US"/>
            <a:t>Locally, black citrus growers have increased output to domestic markets by </a:t>
          </a:r>
          <a:r>
            <a:rPr lang="en-US" b="1" u="sng"/>
            <a:t>55%</a:t>
          </a:r>
          <a:r>
            <a:rPr lang="en-US"/>
            <a:t> since 2019. </a:t>
          </a:r>
          <a:endParaRPr lang="en-US" dirty="0"/>
        </a:p>
      </dgm:t>
    </dgm:pt>
    <dgm:pt modelId="{5890FD97-87B7-49D3-B8B5-E16479C1B17A}" type="parTrans" cxnId="{B53AF228-3A63-4B29-91B1-29D5AE044523}">
      <dgm:prSet/>
      <dgm:spPr/>
      <dgm:t>
        <a:bodyPr/>
        <a:lstStyle/>
        <a:p>
          <a:endParaRPr lang="en-ZA"/>
        </a:p>
      </dgm:t>
    </dgm:pt>
    <dgm:pt modelId="{76220391-8E34-4518-B11E-6F4830F497A8}" type="sibTrans" cxnId="{B53AF228-3A63-4B29-91B1-29D5AE044523}">
      <dgm:prSet/>
      <dgm:spPr/>
      <dgm:t>
        <a:bodyPr/>
        <a:lstStyle/>
        <a:p>
          <a:endParaRPr lang="en-ZA"/>
        </a:p>
      </dgm:t>
    </dgm:pt>
    <dgm:pt modelId="{50486B88-B57F-4AEB-9E06-A776DE8D65BD}">
      <dgm:prSet/>
      <dgm:spPr/>
      <dgm:t>
        <a:bodyPr/>
        <a:lstStyle/>
        <a:p>
          <a:r>
            <a:rPr lang="en-US" dirty="0"/>
            <a:t>In 2020, black citrus growers provided over </a:t>
          </a:r>
          <a:r>
            <a:rPr lang="en-US" b="1" u="sng" dirty="0"/>
            <a:t>400 000 cartons </a:t>
          </a:r>
          <a:r>
            <a:rPr lang="en-US" dirty="0"/>
            <a:t>of fruit to South African grocery stores and</a:t>
          </a:r>
        </a:p>
      </dgm:t>
    </dgm:pt>
    <dgm:pt modelId="{E1CD492D-3A59-49F6-ACB9-0D592247E963}" type="parTrans" cxnId="{DCB9488D-9DDB-4F91-A5DF-29D1ECA69795}">
      <dgm:prSet/>
      <dgm:spPr/>
      <dgm:t>
        <a:bodyPr/>
        <a:lstStyle/>
        <a:p>
          <a:endParaRPr lang="en-ZA"/>
        </a:p>
      </dgm:t>
    </dgm:pt>
    <dgm:pt modelId="{EA327050-E19C-4C4E-B640-A9C2E4384431}" type="sibTrans" cxnId="{DCB9488D-9DDB-4F91-A5DF-29D1ECA69795}">
      <dgm:prSet/>
      <dgm:spPr/>
      <dgm:t>
        <a:bodyPr/>
        <a:lstStyle/>
        <a:p>
          <a:endParaRPr lang="en-ZA"/>
        </a:p>
      </dgm:t>
    </dgm:pt>
    <dgm:pt modelId="{D1FC49AB-9DC5-4BB7-98A2-E6A323218D25}">
      <dgm:prSet custT="1"/>
      <dgm:spPr/>
      <dgm:t>
        <a:bodyPr/>
        <a:lstStyle/>
        <a:p>
          <a:r>
            <a:rPr lang="en-US" sz="1600" dirty="0"/>
            <a:t>The number of exporting black farmers has increased from   </a:t>
          </a:r>
          <a:r>
            <a:rPr lang="en-US" sz="1600" b="1" u="sng" dirty="0"/>
            <a:t>50 </a:t>
          </a:r>
          <a:r>
            <a:rPr lang="en-US" sz="1600" b="0" u="none" dirty="0"/>
            <a:t>in 2016  </a:t>
          </a:r>
          <a:r>
            <a:rPr lang="en-US" sz="1600" b="1" u="none" dirty="0"/>
            <a:t>to</a:t>
          </a:r>
          <a:r>
            <a:rPr lang="en-US" sz="1600" b="1" u="sng" dirty="0"/>
            <a:t> 77 </a:t>
          </a:r>
          <a:r>
            <a:rPr lang="en-US" sz="1600" b="0" u="none" dirty="0"/>
            <a:t>in 2020 </a:t>
          </a:r>
          <a:r>
            <a:rPr lang="en-US" sz="1600" dirty="0"/>
            <a:t>farmers</a:t>
          </a:r>
        </a:p>
      </dgm:t>
    </dgm:pt>
    <dgm:pt modelId="{B206706B-5891-4840-928A-8B838F3B9294}" type="parTrans" cxnId="{09AB14E5-3B56-440D-B73F-A618D21EC464}">
      <dgm:prSet/>
      <dgm:spPr/>
      <dgm:t>
        <a:bodyPr/>
        <a:lstStyle/>
        <a:p>
          <a:endParaRPr lang="en-ZA"/>
        </a:p>
      </dgm:t>
    </dgm:pt>
    <dgm:pt modelId="{AF2D7DEC-93FE-4B0A-A2E4-D16768962B9C}" type="sibTrans" cxnId="{09AB14E5-3B56-440D-B73F-A618D21EC464}">
      <dgm:prSet/>
      <dgm:spPr/>
      <dgm:t>
        <a:bodyPr/>
        <a:lstStyle/>
        <a:p>
          <a:endParaRPr lang="en-ZA"/>
        </a:p>
      </dgm:t>
    </dgm:pt>
    <dgm:pt modelId="{38790A43-1267-514A-AA84-F1AE6CA8DEED}" type="pres">
      <dgm:prSet presAssocID="{F4A91F99-E052-9D4C-9B8B-DC85568682CB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BD1A305-3A2E-D449-A351-D85A49428973}" type="pres">
      <dgm:prSet presAssocID="{177FD782-5FCD-9A40-9327-381545BF6511}" presName="parentText1" presStyleLbl="node1" presStyleIdx="0" presStyleCnt="2" custScaleY="125218" custLinFactNeighborX="-373" custLinFactNeighborY="-25626">
        <dgm:presLayoutVars>
          <dgm:chMax/>
          <dgm:chPref val="3"/>
          <dgm:bulletEnabled val="1"/>
        </dgm:presLayoutVars>
      </dgm:prSet>
      <dgm:spPr/>
    </dgm:pt>
    <dgm:pt modelId="{BBB5CAC9-78FA-FF41-AC83-3DB7A180043A}" type="pres">
      <dgm:prSet presAssocID="{177FD782-5FCD-9A40-9327-381545BF6511}" presName="childText1" presStyleLbl="solidAlignAcc1" presStyleIdx="0" presStyleCnt="2" custScaleX="101244" custScaleY="95364">
        <dgm:presLayoutVars>
          <dgm:chMax val="0"/>
          <dgm:chPref val="0"/>
          <dgm:bulletEnabled val="1"/>
        </dgm:presLayoutVars>
      </dgm:prSet>
      <dgm:spPr/>
    </dgm:pt>
    <dgm:pt modelId="{61925352-D566-944D-9900-B4F4D39A1AC8}" type="pres">
      <dgm:prSet presAssocID="{4FC3D7C5-0E7E-A74F-A29C-536658D12D45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A26F1029-5716-EF4E-8D1B-6CBDA1702F9A}" type="pres">
      <dgm:prSet presAssocID="{4FC3D7C5-0E7E-A74F-A29C-536658D12D45}" presName="childText2" presStyleLbl="solidAlignAcc1" presStyleIdx="1" presStyleCnt="2" custLinFactNeighborX="169" custLinFactNeighborY="-1439">
        <dgm:presLayoutVars>
          <dgm:chMax val="0"/>
          <dgm:chPref val="0"/>
          <dgm:bulletEnabled val="1"/>
        </dgm:presLayoutVars>
      </dgm:prSet>
      <dgm:spPr/>
    </dgm:pt>
  </dgm:ptLst>
  <dgm:cxnLst>
    <dgm:cxn modelId="{52F8B90F-DC16-4C43-A1BD-7F8B6D84090D}" srcId="{4FC3D7C5-0E7E-A74F-A29C-536658D12D45}" destId="{C5DB7C52-EDA4-104F-AC9C-DCAAA100ABC6}" srcOrd="0" destOrd="0" parTransId="{50E64D23-35BE-EB4B-A660-64C435D50626}" sibTransId="{3A91DC1D-5A36-5345-A16A-886E3C8F638C}"/>
    <dgm:cxn modelId="{B53AF228-3A63-4B29-91B1-29D5AE044523}" srcId="{4FC3D7C5-0E7E-A74F-A29C-536658D12D45}" destId="{B478DAD1-B854-4218-A11A-52A86B07E622}" srcOrd="2" destOrd="0" parTransId="{5890FD97-87B7-49D3-B8B5-E16479C1B17A}" sibTransId="{76220391-8E34-4518-B11E-6F4830F497A8}"/>
    <dgm:cxn modelId="{21E0BF2D-44B7-6B4D-85AC-7DFC2EBB78BB}" type="presOf" srcId="{4FC3D7C5-0E7E-A74F-A29C-536658D12D45}" destId="{61925352-D566-944D-9900-B4F4D39A1AC8}" srcOrd="0" destOrd="0" presId="urn:microsoft.com/office/officeart/2009/3/layout/IncreasingArrowsProcess"/>
    <dgm:cxn modelId="{6008A942-C9A3-4F9B-9BEF-21B67274CFB5}" type="presOf" srcId="{B478DAD1-B854-4218-A11A-52A86B07E622}" destId="{A26F1029-5716-EF4E-8D1B-6CBDA1702F9A}" srcOrd="0" destOrd="2" presId="urn:microsoft.com/office/officeart/2009/3/layout/IncreasingArrowsProcess"/>
    <dgm:cxn modelId="{E5331945-FE29-47C1-B12B-777FA09AB8B5}" type="presOf" srcId="{D1FC49AB-9DC5-4BB7-98A2-E6A323218D25}" destId="{BBB5CAC9-78FA-FF41-AC83-3DB7A180043A}" srcOrd="0" destOrd="2" presId="urn:microsoft.com/office/officeart/2009/3/layout/IncreasingArrowsProcess"/>
    <dgm:cxn modelId="{E47CB471-AE80-5E44-8D6F-FD59A9610ABE}" srcId="{F4A91F99-E052-9D4C-9B8B-DC85568682CB}" destId="{4FC3D7C5-0E7E-A74F-A29C-536658D12D45}" srcOrd="1" destOrd="0" parTransId="{8B00C1A1-A35C-0E4C-9027-1B2CA6E53854}" sibTransId="{1FEBC570-DBA0-6749-B1B6-ED518B2F400B}"/>
    <dgm:cxn modelId="{F780E258-0E0A-4B4E-92DD-EBACDF473D00}" srcId="{F4A91F99-E052-9D4C-9B8B-DC85568682CB}" destId="{177FD782-5FCD-9A40-9327-381545BF6511}" srcOrd="0" destOrd="0" parTransId="{72D142CE-2947-914A-B808-B566067165E0}" sibTransId="{64D1D406-D152-9F44-B554-D9C330601670}"/>
    <dgm:cxn modelId="{DCB9488D-9DDB-4F91-A5DF-29D1ECA69795}" srcId="{4FC3D7C5-0E7E-A74F-A29C-536658D12D45}" destId="{50486B88-B57F-4AEB-9E06-A776DE8D65BD}" srcOrd="3" destOrd="0" parTransId="{E1CD492D-3A59-49F6-ACB9-0D592247E963}" sibTransId="{EA327050-E19C-4C4E-B640-A9C2E4384431}"/>
    <dgm:cxn modelId="{58A3F993-E8ED-A14E-8BCD-9C3B3146E6F4}" type="presOf" srcId="{F4A91F99-E052-9D4C-9B8B-DC85568682CB}" destId="{38790A43-1267-514A-AA84-F1AE6CA8DEED}" srcOrd="0" destOrd="0" presId="urn:microsoft.com/office/officeart/2009/3/layout/IncreasingArrowsProcess"/>
    <dgm:cxn modelId="{F883BEA4-A636-48EE-99E6-6929F7A6D149}" type="presOf" srcId="{9B6522E1-CC75-4FDB-8413-7920CA75D423}" destId="{BBB5CAC9-78FA-FF41-AC83-3DB7A180043A}" srcOrd="0" destOrd="1" presId="urn:microsoft.com/office/officeart/2009/3/layout/IncreasingArrowsProcess"/>
    <dgm:cxn modelId="{4CCDC6A5-1F02-BE4E-9F22-DF491EA35D62}" srcId="{177FD782-5FCD-9A40-9327-381545BF6511}" destId="{4ECE465F-9821-D746-B3F5-521F608336BC}" srcOrd="0" destOrd="0" parTransId="{EFE7B7BC-459C-9B48-9160-DEA9B3D4BEEB}" sibTransId="{4CEFD6E4-99B8-AF49-B932-ED34EF32C291}"/>
    <dgm:cxn modelId="{A502C6AD-6A73-4FC0-B034-659715ED7D8F}" type="presOf" srcId="{50486B88-B57F-4AEB-9E06-A776DE8D65BD}" destId="{A26F1029-5716-EF4E-8D1B-6CBDA1702F9A}" srcOrd="0" destOrd="3" presId="urn:microsoft.com/office/officeart/2009/3/layout/IncreasingArrowsProcess"/>
    <dgm:cxn modelId="{F50917B4-F589-4DDC-B270-A38195EBA681}" type="presOf" srcId="{45B342E2-E795-41C5-8171-F74820AA873D}" destId="{A26F1029-5716-EF4E-8D1B-6CBDA1702F9A}" srcOrd="0" destOrd="1" presId="urn:microsoft.com/office/officeart/2009/3/layout/IncreasingArrowsProcess"/>
    <dgm:cxn modelId="{83B7BCD6-CCD2-4050-9A30-ED99B3CBC642}" srcId="{177FD782-5FCD-9A40-9327-381545BF6511}" destId="{9B6522E1-CC75-4FDB-8413-7920CA75D423}" srcOrd="1" destOrd="0" parTransId="{ADF8661E-B2C8-4A34-9A60-E8641ECE7004}" sibTransId="{EA128913-EEC9-44A2-9457-C97E37F740CE}"/>
    <dgm:cxn modelId="{BA1825E2-FDDC-4447-B8E6-81DA2FCBAE97}" type="presOf" srcId="{4ECE465F-9821-D746-B3F5-521F608336BC}" destId="{BBB5CAC9-78FA-FF41-AC83-3DB7A180043A}" srcOrd="0" destOrd="0" presId="urn:microsoft.com/office/officeart/2009/3/layout/IncreasingArrowsProcess"/>
    <dgm:cxn modelId="{09AB14E5-3B56-440D-B73F-A618D21EC464}" srcId="{177FD782-5FCD-9A40-9327-381545BF6511}" destId="{D1FC49AB-9DC5-4BB7-98A2-E6A323218D25}" srcOrd="2" destOrd="0" parTransId="{B206706B-5891-4840-928A-8B838F3B9294}" sibTransId="{AF2D7DEC-93FE-4B0A-A2E4-D16768962B9C}"/>
    <dgm:cxn modelId="{5528A3E7-68E4-49B1-B294-7C56F0F3A80E}" srcId="{4FC3D7C5-0E7E-A74F-A29C-536658D12D45}" destId="{45B342E2-E795-41C5-8171-F74820AA873D}" srcOrd="1" destOrd="0" parTransId="{894C1794-F27B-480D-B6CE-A086716114BA}" sibTransId="{096EB980-2338-424E-8360-F77BD16867F0}"/>
    <dgm:cxn modelId="{56031CEC-1093-1440-BE31-72358FD6928C}" type="presOf" srcId="{177FD782-5FCD-9A40-9327-381545BF6511}" destId="{DBD1A305-3A2E-D449-A351-D85A49428973}" srcOrd="0" destOrd="0" presId="urn:microsoft.com/office/officeart/2009/3/layout/IncreasingArrowsProcess"/>
    <dgm:cxn modelId="{E81936FA-1B3F-164C-AEDF-7040C2732D21}" type="presOf" srcId="{C5DB7C52-EDA4-104F-AC9C-DCAAA100ABC6}" destId="{A26F1029-5716-EF4E-8D1B-6CBDA1702F9A}" srcOrd="0" destOrd="0" presId="urn:microsoft.com/office/officeart/2009/3/layout/IncreasingArrowsProcess"/>
    <dgm:cxn modelId="{A1D92259-A25B-BB44-A74F-58741ECC7544}" type="presParOf" srcId="{38790A43-1267-514A-AA84-F1AE6CA8DEED}" destId="{DBD1A305-3A2E-D449-A351-D85A49428973}" srcOrd="0" destOrd="0" presId="urn:microsoft.com/office/officeart/2009/3/layout/IncreasingArrowsProcess"/>
    <dgm:cxn modelId="{4E1DD3AB-D88C-8B42-BC55-2349573AD913}" type="presParOf" srcId="{38790A43-1267-514A-AA84-F1AE6CA8DEED}" destId="{BBB5CAC9-78FA-FF41-AC83-3DB7A180043A}" srcOrd="1" destOrd="0" presId="urn:microsoft.com/office/officeart/2009/3/layout/IncreasingArrowsProcess"/>
    <dgm:cxn modelId="{780F2410-DB6F-F746-AC31-8DC792BD48BD}" type="presParOf" srcId="{38790A43-1267-514A-AA84-F1AE6CA8DEED}" destId="{61925352-D566-944D-9900-B4F4D39A1AC8}" srcOrd="2" destOrd="0" presId="urn:microsoft.com/office/officeart/2009/3/layout/IncreasingArrowsProcess"/>
    <dgm:cxn modelId="{4D26A8A2-93DF-DB42-89BE-CD8BAC779083}" type="presParOf" srcId="{38790A43-1267-514A-AA84-F1AE6CA8DEED}" destId="{A26F1029-5716-EF4E-8D1B-6CBDA1702F9A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4454573-CE4E-48B7-9ED7-1CC70F8A7FC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4161B66-F8F0-4A9A-B3D7-DFDE5D9E7451}" type="pres">
      <dgm:prSet presAssocID="{54454573-CE4E-48B7-9ED7-1CC70F8A7FC6}" presName="diagram" presStyleCnt="0">
        <dgm:presLayoutVars>
          <dgm:dir/>
          <dgm:resizeHandles val="exact"/>
        </dgm:presLayoutVars>
      </dgm:prSet>
      <dgm:spPr/>
    </dgm:pt>
  </dgm:ptLst>
  <dgm:cxnLst>
    <dgm:cxn modelId="{BA894EBF-F71D-4B7E-9678-3B5157F85BCA}" type="presOf" srcId="{54454573-CE4E-48B7-9ED7-1CC70F8A7FC6}" destId="{B4161B66-F8F0-4A9A-B3D7-DFDE5D9E745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1A305-3A2E-D449-A351-D85A49428973}">
      <dsp:nvSpPr>
        <dsp:cNvPr id="0" name=""/>
        <dsp:cNvSpPr/>
      </dsp:nvSpPr>
      <dsp:spPr>
        <a:xfrm>
          <a:off x="1115109" y="47170"/>
          <a:ext cx="10118382" cy="14730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385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Year 2000 </a:t>
          </a:r>
        </a:p>
      </dsp:txBody>
      <dsp:txXfrm>
        <a:off x="1115109" y="415441"/>
        <a:ext cx="9750111" cy="736542"/>
      </dsp:txXfrm>
    </dsp:sp>
    <dsp:sp modelId="{BBB5CAC9-78FA-FF41-AC83-3DB7A180043A}">
      <dsp:nvSpPr>
        <dsp:cNvPr id="0" name=""/>
        <dsp:cNvSpPr/>
      </dsp:nvSpPr>
      <dsp:spPr>
        <a:xfrm>
          <a:off x="1115109" y="1185533"/>
          <a:ext cx="2332287" cy="2724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Arial" panose="020B0604020202020204" pitchFamily="34" charset="0"/>
            </a:rPr>
            <a:t>CGA established the Transformation desk- to drive transformation in the citrus Industry </a:t>
          </a:r>
          <a:endParaRPr lang="en-GB" sz="1900" kern="1200" dirty="0">
            <a:latin typeface="+mj-lt"/>
          </a:endParaRPr>
        </a:p>
      </dsp:txBody>
      <dsp:txXfrm>
        <a:off x="1115109" y="1185533"/>
        <a:ext cx="2332287" cy="2724762"/>
      </dsp:txXfrm>
    </dsp:sp>
    <dsp:sp modelId="{61925352-D566-944D-9900-B4F4D39A1AC8}">
      <dsp:nvSpPr>
        <dsp:cNvPr id="0" name=""/>
        <dsp:cNvSpPr/>
      </dsp:nvSpPr>
      <dsp:spPr>
        <a:xfrm>
          <a:off x="3447396" y="538024"/>
          <a:ext cx="7786095" cy="14730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385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Year 2010</a:t>
          </a:r>
        </a:p>
      </dsp:txBody>
      <dsp:txXfrm>
        <a:off x="3447396" y="906295"/>
        <a:ext cx="7417824" cy="736542"/>
      </dsp:txXfrm>
    </dsp:sp>
    <dsp:sp modelId="{A26F1029-5716-EF4E-8D1B-6CBDA1702F9A}">
      <dsp:nvSpPr>
        <dsp:cNvPr id="0" name=""/>
        <dsp:cNvSpPr/>
      </dsp:nvSpPr>
      <dsp:spPr>
        <a:xfrm>
          <a:off x="3447396" y="1676387"/>
          <a:ext cx="2332287" cy="2655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Arial" panose="020B0604020202020204" pitchFamily="34" charset="0"/>
            </a:rPr>
            <a:t>The Citrus Development Chamber was formed as a voice for black growers within the CGA structures and committees </a:t>
          </a:r>
          <a:endParaRPr lang="en-GB" sz="1900" kern="1200" dirty="0">
            <a:latin typeface="+mj-lt"/>
          </a:endParaRPr>
        </a:p>
      </dsp:txBody>
      <dsp:txXfrm>
        <a:off x="3447396" y="1676387"/>
        <a:ext cx="2332287" cy="2655311"/>
      </dsp:txXfrm>
    </dsp:sp>
    <dsp:sp modelId="{3EEA8273-289B-6046-BB56-056FD99560F0}">
      <dsp:nvSpPr>
        <dsp:cNvPr id="0" name=""/>
        <dsp:cNvSpPr/>
      </dsp:nvSpPr>
      <dsp:spPr>
        <a:xfrm>
          <a:off x="5779683" y="1028878"/>
          <a:ext cx="5453807" cy="14730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385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Year 2013</a:t>
          </a:r>
        </a:p>
      </dsp:txBody>
      <dsp:txXfrm>
        <a:off x="5779683" y="1397149"/>
        <a:ext cx="5085536" cy="736542"/>
      </dsp:txXfrm>
    </dsp:sp>
    <dsp:sp modelId="{41795E77-60E8-DA4C-9E3E-9FA0FCC9FDAC}">
      <dsp:nvSpPr>
        <dsp:cNvPr id="0" name=""/>
        <dsp:cNvSpPr/>
      </dsp:nvSpPr>
      <dsp:spPr>
        <a:xfrm>
          <a:off x="5779683" y="2167241"/>
          <a:ext cx="2332287" cy="2673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Arial" panose="020B0604020202020204" pitchFamily="34" charset="0"/>
            </a:rPr>
            <a:t>CGA through the transformation desk conducted situational analysis </a:t>
          </a:r>
          <a:r>
            <a:rPr lang="en-US" sz="1900" kern="1200" dirty="0">
              <a:latin typeface="+mj-lt"/>
              <a:ea typeface="Open Sans Semibold" panose="020B0706030804020204" pitchFamily="34" charset="0"/>
              <a:cs typeface="Arial" panose="020B0604020202020204" pitchFamily="34" charset="0"/>
            </a:rPr>
            <a:t>on</a:t>
          </a:r>
          <a:r>
            <a:rPr lang="en-US" sz="1900" kern="1200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Arial" panose="020B0604020202020204" pitchFamily="34" charset="0"/>
            </a:rPr>
            <a:t> 118 black citrus growers- to look at support required</a:t>
          </a:r>
          <a:endParaRPr lang="en-GB" sz="1900" kern="1200" dirty="0">
            <a:latin typeface="+mj-lt"/>
          </a:endParaRPr>
        </a:p>
      </dsp:txBody>
      <dsp:txXfrm>
        <a:off x="5779683" y="2167241"/>
        <a:ext cx="2332287" cy="2673065"/>
      </dsp:txXfrm>
    </dsp:sp>
    <dsp:sp modelId="{0D85245F-8FE3-0D49-B850-57E05C099B24}">
      <dsp:nvSpPr>
        <dsp:cNvPr id="0" name=""/>
        <dsp:cNvSpPr/>
      </dsp:nvSpPr>
      <dsp:spPr>
        <a:xfrm>
          <a:off x="8111970" y="1519732"/>
          <a:ext cx="3121520" cy="1473084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33852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Year 2016</a:t>
          </a:r>
        </a:p>
      </dsp:txBody>
      <dsp:txXfrm>
        <a:off x="8111970" y="1888003"/>
        <a:ext cx="2753249" cy="736542"/>
      </dsp:txXfrm>
    </dsp:sp>
    <dsp:sp modelId="{1C33F4E3-65FE-BE42-80B1-A7D0839C846C}">
      <dsp:nvSpPr>
        <dsp:cNvPr id="0" name=""/>
        <dsp:cNvSpPr/>
      </dsp:nvSpPr>
      <dsp:spPr>
        <a:xfrm>
          <a:off x="8111970" y="2658095"/>
          <a:ext cx="2353535" cy="27043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+mj-lt"/>
              <a:ea typeface="Open Sans Semibold" panose="020B0706030804020204" pitchFamily="34" charset="0"/>
              <a:cs typeface="Arial" panose="020B0604020202020204" pitchFamily="34" charset="0"/>
            </a:rPr>
            <a:t>The report resulted in a chamber requesting the establishment of a fully fleshed company to drive transformation.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latin typeface="+mj-lt"/>
              <a:cs typeface="Arial" panose="020B0604020202020204" pitchFamily="34" charset="0"/>
            </a:rPr>
            <a:t>CGA-GDC established</a:t>
          </a:r>
          <a:r>
            <a:rPr lang="en-US" sz="1900" kern="1200" dirty="0">
              <a:solidFill>
                <a:schemeClr val="tx1"/>
              </a:solidFill>
              <a:latin typeface="Candara" panose="020E0502030303020204" pitchFamily="34" charset="0"/>
              <a:cs typeface="Arial" panose="020B0604020202020204" pitchFamily="34" charset="0"/>
            </a:rPr>
            <a:t>.</a:t>
          </a:r>
          <a:endParaRPr lang="en-GB" sz="1900" kern="1200" dirty="0"/>
        </a:p>
      </dsp:txBody>
      <dsp:txXfrm>
        <a:off x="8111970" y="2658095"/>
        <a:ext cx="2353535" cy="2704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1A305-3A2E-D449-A351-D85A49428973}">
      <dsp:nvSpPr>
        <dsp:cNvPr id="0" name=""/>
        <dsp:cNvSpPr/>
      </dsp:nvSpPr>
      <dsp:spPr>
        <a:xfrm>
          <a:off x="1077941" y="-44623"/>
          <a:ext cx="9879863" cy="180108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2283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Good Agricultural Practises </a:t>
          </a:r>
        </a:p>
      </dsp:txBody>
      <dsp:txXfrm>
        <a:off x="1077941" y="405648"/>
        <a:ext cx="9429592" cy="900543"/>
      </dsp:txXfrm>
    </dsp:sp>
    <dsp:sp modelId="{BBB5CAC9-78FA-FF41-AC83-3DB7A180043A}">
      <dsp:nvSpPr>
        <dsp:cNvPr id="0" name=""/>
        <dsp:cNvSpPr/>
      </dsp:nvSpPr>
      <dsp:spPr>
        <a:xfrm>
          <a:off x="1114793" y="1248268"/>
          <a:ext cx="2277308" cy="26605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+mj-lt"/>
            </a:rPr>
            <a:t>Soil</a:t>
          </a:r>
          <a:r>
            <a:rPr lang="en-GB" sz="1700" kern="1200" baseline="0" dirty="0">
              <a:latin typeface="+mj-lt"/>
            </a:rPr>
            <a:t> preparation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latin typeface="+mj-lt"/>
            </a:rPr>
            <a:t>Irrigation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latin typeface="+mj-lt"/>
            </a:rPr>
            <a:t>Infrastructure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latin typeface="+mj-lt"/>
            </a:rPr>
            <a:t>Asset care &amp; mgt.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latin typeface="+mj-lt"/>
            </a:rPr>
            <a:t>Tree spacing and layout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latin typeface="+mj-lt"/>
            </a:rPr>
            <a:t>Pest &amp; disease control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+mj-lt"/>
            </a:rPr>
            <a:t>Sanitation </a:t>
          </a:r>
        </a:p>
      </dsp:txBody>
      <dsp:txXfrm>
        <a:off x="1114793" y="1248268"/>
        <a:ext cx="2277308" cy="2660531"/>
      </dsp:txXfrm>
    </dsp:sp>
    <dsp:sp modelId="{61925352-D566-944D-9900-B4F4D39A1AC8}">
      <dsp:nvSpPr>
        <dsp:cNvPr id="0" name=""/>
        <dsp:cNvSpPr/>
      </dsp:nvSpPr>
      <dsp:spPr>
        <a:xfrm>
          <a:off x="3392101" y="616022"/>
          <a:ext cx="7602554" cy="14383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2283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Grower Supply Planning </a:t>
          </a:r>
        </a:p>
      </dsp:txBody>
      <dsp:txXfrm>
        <a:off x="3392101" y="975612"/>
        <a:ext cx="7242964" cy="719179"/>
      </dsp:txXfrm>
    </dsp:sp>
    <dsp:sp modelId="{A26F1029-5716-EF4E-8D1B-6CBDA1702F9A}">
      <dsp:nvSpPr>
        <dsp:cNvPr id="0" name=""/>
        <dsp:cNvSpPr/>
      </dsp:nvSpPr>
      <dsp:spPr>
        <a:xfrm>
          <a:off x="3392101" y="1727551"/>
          <a:ext cx="2277308" cy="2592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+mj-lt"/>
            </a:rPr>
            <a:t>Harvesting schedules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+mj-lt"/>
            </a:rPr>
            <a:t>Orchard replacement </a:t>
          </a:r>
        </a:p>
      </dsp:txBody>
      <dsp:txXfrm>
        <a:off x="3392101" y="1727551"/>
        <a:ext cx="2277308" cy="2592718"/>
      </dsp:txXfrm>
    </dsp:sp>
    <dsp:sp modelId="{3EEA8273-289B-6046-BB56-056FD99560F0}">
      <dsp:nvSpPr>
        <dsp:cNvPr id="0" name=""/>
        <dsp:cNvSpPr/>
      </dsp:nvSpPr>
      <dsp:spPr>
        <a:xfrm>
          <a:off x="5669410" y="1095306"/>
          <a:ext cx="5325246" cy="14383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2283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Value Chain Enablers </a:t>
          </a:r>
        </a:p>
      </dsp:txBody>
      <dsp:txXfrm>
        <a:off x="5669410" y="1454896"/>
        <a:ext cx="4965656" cy="719179"/>
      </dsp:txXfrm>
    </dsp:sp>
    <dsp:sp modelId="{41795E77-60E8-DA4C-9E3E-9FA0FCC9FDAC}">
      <dsp:nvSpPr>
        <dsp:cNvPr id="0" name=""/>
        <dsp:cNvSpPr/>
      </dsp:nvSpPr>
      <dsp:spPr>
        <a:xfrm>
          <a:off x="5669410" y="2206835"/>
          <a:ext cx="2277308" cy="2610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+mj-lt"/>
            </a:rPr>
            <a:t>Storage</a:t>
          </a:r>
          <a:r>
            <a:rPr lang="en-GB" sz="1700" kern="1200" baseline="0" dirty="0">
              <a:latin typeface="+mj-lt"/>
            </a:rPr>
            <a:t>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latin typeface="+mj-lt"/>
            </a:rPr>
            <a:t>Logistics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latin typeface="+mj-lt"/>
            </a:rPr>
            <a:t>Marketing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baseline="0" dirty="0">
              <a:latin typeface="+mj-lt"/>
            </a:rPr>
            <a:t>Distribution </a:t>
          </a:r>
          <a:endParaRPr lang="en-GB" sz="1700" kern="1200" dirty="0">
            <a:latin typeface="+mj-lt"/>
          </a:endParaRPr>
        </a:p>
      </dsp:txBody>
      <dsp:txXfrm>
        <a:off x="5669410" y="2206835"/>
        <a:ext cx="2277308" cy="2610054"/>
      </dsp:txXfrm>
    </dsp:sp>
    <dsp:sp modelId="{0D85245F-8FE3-0D49-B850-57E05C099B24}">
      <dsp:nvSpPr>
        <dsp:cNvPr id="0" name=""/>
        <dsp:cNvSpPr/>
      </dsp:nvSpPr>
      <dsp:spPr>
        <a:xfrm>
          <a:off x="7946718" y="1574589"/>
          <a:ext cx="3047937" cy="1438359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22834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Export oriented operations </a:t>
          </a:r>
        </a:p>
      </dsp:txBody>
      <dsp:txXfrm>
        <a:off x="7946718" y="1934179"/>
        <a:ext cx="2688347" cy="719179"/>
      </dsp:txXfrm>
    </dsp:sp>
    <dsp:sp modelId="{1C33F4E3-65FE-BE42-80B1-A7D0839C846C}">
      <dsp:nvSpPr>
        <dsp:cNvPr id="0" name=""/>
        <dsp:cNvSpPr/>
      </dsp:nvSpPr>
      <dsp:spPr>
        <a:xfrm>
          <a:off x="7946718" y="2686118"/>
          <a:ext cx="2298056" cy="26406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latin typeface="+mj-lt"/>
            </a:rPr>
            <a:t>Cultivar choice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latin typeface="+mj-lt"/>
            </a:rPr>
            <a:t>Quality control and assurance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0" kern="1200" dirty="0">
              <a:latin typeface="+mj-lt"/>
            </a:rPr>
            <a:t>Certification – Global Gap; SIZA etc </a:t>
          </a:r>
        </a:p>
      </dsp:txBody>
      <dsp:txXfrm>
        <a:off x="7946718" y="2686118"/>
        <a:ext cx="2298056" cy="26406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22930-AE0A-0443-8E59-7FA0F818548A}">
      <dsp:nvSpPr>
        <dsp:cNvPr id="0" name=""/>
        <dsp:cNvSpPr/>
      </dsp:nvSpPr>
      <dsp:spPr>
        <a:xfrm>
          <a:off x="4490403" y="66899"/>
          <a:ext cx="3211191" cy="32111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Provision of Production infrastructure:</a:t>
          </a:r>
          <a:endParaRPr lang="en-ZA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Irrigation</a:t>
          </a:r>
          <a:endParaRPr lang="en-ZA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/>
            <a:t>mechanization</a:t>
          </a:r>
          <a:endParaRPr lang="en-ZA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/>
            <a:t>infrastructure and</a:t>
          </a:r>
          <a:endParaRPr lang="en-ZA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/>
            <a:t>equipment</a:t>
          </a:r>
          <a:endParaRPr lang="en-ZA" sz="1200" b="0" kern="1200" dirty="0"/>
        </a:p>
      </dsp:txBody>
      <dsp:txXfrm>
        <a:off x="4918562" y="628858"/>
        <a:ext cx="2354873" cy="1445035"/>
      </dsp:txXfrm>
    </dsp:sp>
    <dsp:sp modelId="{9D3A787E-74C3-2B44-981E-C26A2517C638}">
      <dsp:nvSpPr>
        <dsp:cNvPr id="0" name=""/>
        <dsp:cNvSpPr/>
      </dsp:nvSpPr>
      <dsp:spPr>
        <a:xfrm>
          <a:off x="5649108" y="2073894"/>
          <a:ext cx="3211191" cy="32111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Technical and business management support</a:t>
          </a:r>
          <a:endParaRPr lang="en-ZA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Enable growers to produce quality produce</a:t>
          </a:r>
          <a:endParaRPr lang="en-ZA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0" kern="1200" dirty="0"/>
            <a:t>Attract the best markets and best prices</a:t>
          </a:r>
          <a:endParaRPr lang="en-ZA" sz="1200" b="0" kern="1200" dirty="0"/>
        </a:p>
      </dsp:txBody>
      <dsp:txXfrm>
        <a:off x="6631198" y="2903451"/>
        <a:ext cx="1926714" cy="1766155"/>
      </dsp:txXfrm>
    </dsp:sp>
    <dsp:sp modelId="{13EE31DD-1698-44A9-BFA4-9428C681D046}">
      <dsp:nvSpPr>
        <dsp:cNvPr id="0" name=""/>
        <dsp:cNvSpPr/>
      </dsp:nvSpPr>
      <dsp:spPr>
        <a:xfrm>
          <a:off x="3300871" y="2081472"/>
          <a:ext cx="3211191" cy="321119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b="1" kern="1200" dirty="0"/>
            <a:t>Achieving regulatory compliance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b="0" kern="1200" dirty="0"/>
            <a:t>Accreditation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1200" kern="1200" dirty="0"/>
            <a:t>to meet the requirements of the different international markets </a:t>
          </a:r>
          <a:endParaRPr lang="en-ZA" sz="1200" b="0" kern="1200" dirty="0"/>
        </a:p>
      </dsp:txBody>
      <dsp:txXfrm>
        <a:off x="3603258" y="2911030"/>
        <a:ext cx="1926714" cy="17661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1A305-3A2E-D449-A351-D85A49428973}">
      <dsp:nvSpPr>
        <dsp:cNvPr id="0" name=""/>
        <dsp:cNvSpPr/>
      </dsp:nvSpPr>
      <dsp:spPr>
        <a:xfrm>
          <a:off x="598982" y="-99737"/>
          <a:ext cx="10861668" cy="198095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51143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Production  </a:t>
          </a:r>
        </a:p>
      </dsp:txBody>
      <dsp:txXfrm>
        <a:off x="598982" y="395501"/>
        <a:ext cx="10366431" cy="990475"/>
      </dsp:txXfrm>
    </dsp:sp>
    <dsp:sp modelId="{BBB5CAC9-78FA-FF41-AC83-3DB7A180043A}">
      <dsp:nvSpPr>
        <dsp:cNvPr id="0" name=""/>
        <dsp:cNvSpPr/>
      </dsp:nvSpPr>
      <dsp:spPr>
        <a:xfrm>
          <a:off x="608284" y="1405460"/>
          <a:ext cx="5080515" cy="3367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Citrus ha under black ownership increased from 7211 in 2016 to </a:t>
          </a:r>
          <a:r>
            <a:rPr lang="en-ZA" sz="1600" b="1" u="sng" kern="1200" dirty="0"/>
            <a:t>9 369 </a:t>
          </a:r>
          <a:r>
            <a:rPr lang="en-ZA" sz="1600" b="0" u="none" kern="1200" dirty="0"/>
            <a:t>in 2020</a:t>
          </a:r>
          <a:endParaRPr lang="en-GB" sz="3000" b="0" u="none" kern="1200" dirty="0">
            <a:latin typeface="+mj-lt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600" kern="1200" dirty="0"/>
            <a:t>Ha of new orchards planted by black farmers since 2019 amount to </a:t>
          </a:r>
          <a:r>
            <a:rPr lang="en-ZA" sz="1600" b="1" u="sng" kern="1200" dirty="0"/>
            <a:t>1 275- </a:t>
          </a:r>
          <a:r>
            <a:rPr lang="en-ZA" sz="1600" b="0" u="none" kern="1200" dirty="0"/>
            <a:t> a 13,6 % increase in 1 year (2019)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supermarkets. </a:t>
          </a:r>
          <a:endParaRPr lang="en-US" sz="1600" b="0" u="none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number of exporting black farmers has increased from   </a:t>
          </a:r>
          <a:r>
            <a:rPr lang="en-US" sz="1600" b="1" u="sng" kern="1200" dirty="0"/>
            <a:t>50 </a:t>
          </a:r>
          <a:r>
            <a:rPr lang="en-US" sz="1600" b="0" u="none" kern="1200" dirty="0"/>
            <a:t>in 2016  </a:t>
          </a:r>
          <a:r>
            <a:rPr lang="en-US" sz="1600" b="1" u="none" kern="1200" dirty="0"/>
            <a:t>to</a:t>
          </a:r>
          <a:r>
            <a:rPr lang="en-US" sz="1600" b="1" u="sng" kern="1200" dirty="0"/>
            <a:t> 77 </a:t>
          </a:r>
          <a:r>
            <a:rPr lang="en-US" sz="1600" b="0" u="none" kern="1200" dirty="0"/>
            <a:t>in 2020 </a:t>
          </a:r>
          <a:r>
            <a:rPr lang="en-US" sz="1600" kern="1200" dirty="0"/>
            <a:t>farmers</a:t>
          </a:r>
        </a:p>
      </dsp:txBody>
      <dsp:txXfrm>
        <a:off x="608284" y="1405460"/>
        <a:ext cx="5080515" cy="3367409"/>
      </dsp:txXfrm>
    </dsp:sp>
    <dsp:sp modelId="{61925352-D566-944D-9900-B4F4D39A1AC8}">
      <dsp:nvSpPr>
        <dsp:cNvPr id="0" name=""/>
        <dsp:cNvSpPr/>
      </dsp:nvSpPr>
      <dsp:spPr>
        <a:xfrm>
          <a:off x="5657587" y="626895"/>
          <a:ext cx="5843577" cy="158200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254000" bIns="251143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Market performance </a:t>
          </a:r>
        </a:p>
      </dsp:txBody>
      <dsp:txXfrm>
        <a:off x="5657587" y="1022395"/>
        <a:ext cx="5448077" cy="791001"/>
      </dsp:txXfrm>
    </dsp:sp>
    <dsp:sp modelId="{A26F1029-5716-EF4E-8D1B-6CBDA1702F9A}">
      <dsp:nvSpPr>
        <dsp:cNvPr id="0" name=""/>
        <dsp:cNvSpPr/>
      </dsp:nvSpPr>
      <dsp:spPr>
        <a:xfrm>
          <a:off x="5666068" y="1799954"/>
          <a:ext cx="5018090" cy="35311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Black citrus growers have achieved a </a:t>
          </a:r>
          <a:r>
            <a:rPr lang="en-US" sz="1800" b="1" u="sng" kern="1200" dirty="0"/>
            <a:t>40%</a:t>
          </a:r>
          <a:r>
            <a:rPr lang="en-US" sz="1800" kern="1200" dirty="0"/>
            <a:t> increase in production during the 2019-2020 citrus season</a:t>
          </a:r>
          <a:r>
            <a:rPr lang="en-ZA" sz="1800" kern="1200" dirty="0"/>
            <a:t>. </a:t>
          </a:r>
          <a:endParaRPr lang="en-GB" sz="1800" kern="1200" dirty="0">
            <a:latin typeface="+mj-lt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Several Black growers have increased output by over </a:t>
          </a:r>
          <a:r>
            <a:rPr lang="en-US" sz="1800" b="1" u="sng" kern="1200"/>
            <a:t>40 000 cartons</a:t>
          </a:r>
          <a:r>
            <a:rPr lang="en-ZA" sz="1800" kern="1200"/>
            <a:t> with </a:t>
          </a:r>
          <a:r>
            <a:rPr lang="en-US" sz="1800" kern="1200"/>
            <a:t>one black grower increasing production by </a:t>
          </a:r>
          <a:r>
            <a:rPr lang="en-US" sz="1800" b="1" u="sng" kern="1200"/>
            <a:t>99 000 cartons </a:t>
          </a:r>
          <a:r>
            <a:rPr lang="en-US" sz="1800" kern="1200"/>
            <a:t>in just one year. 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Locally, black citrus growers have increased output to domestic markets by </a:t>
          </a:r>
          <a:r>
            <a:rPr lang="en-US" sz="1800" b="1" u="sng" kern="1200"/>
            <a:t>55%</a:t>
          </a:r>
          <a:r>
            <a:rPr lang="en-US" sz="1800" kern="1200"/>
            <a:t> since 2019. 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2020, black citrus growers provided over </a:t>
          </a:r>
          <a:r>
            <a:rPr lang="en-US" sz="1800" b="1" u="sng" kern="1200" dirty="0"/>
            <a:t>400 000 cartons </a:t>
          </a:r>
          <a:r>
            <a:rPr lang="en-US" sz="1800" kern="1200" dirty="0"/>
            <a:t>of fruit to South African grocery stores and</a:t>
          </a:r>
        </a:p>
      </dsp:txBody>
      <dsp:txXfrm>
        <a:off x="5666068" y="1799954"/>
        <a:ext cx="5018090" cy="35311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1E6CF-C148-449C-A98D-95CC904EEBBB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37479-30F5-4613-A799-653356673A1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066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C76AEA-ED8B-47EC-918B-D3DE9234F008}" type="slidenum">
              <a:rPr lang="en-ZA" smtClean="0"/>
              <a:pPr>
                <a:defRPr/>
              </a:pPr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85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959-08EA-4AC5-B079-C8969DA3E0CE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901-16D6-41F0-9F53-8676B33A3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311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959-08EA-4AC5-B079-C8969DA3E0CE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901-16D6-41F0-9F53-8676B33A3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135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959-08EA-4AC5-B079-C8969DA3E0CE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901-16D6-41F0-9F53-8676B33A3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536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959-08EA-4AC5-B079-C8969DA3E0CE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901-16D6-41F0-9F53-8676B33A3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68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959-08EA-4AC5-B079-C8969DA3E0CE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901-16D6-41F0-9F53-8676B33A3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346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959-08EA-4AC5-B079-C8969DA3E0CE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901-16D6-41F0-9F53-8676B33A3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164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959-08EA-4AC5-B079-C8969DA3E0CE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901-16D6-41F0-9F53-8676B33A3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05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959-08EA-4AC5-B079-C8969DA3E0CE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901-16D6-41F0-9F53-8676B33A3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572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959-08EA-4AC5-B079-C8969DA3E0CE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901-16D6-41F0-9F53-8676B33A3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868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959-08EA-4AC5-B079-C8969DA3E0CE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901-16D6-41F0-9F53-8676B33A3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129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B959-08EA-4AC5-B079-C8969DA3E0CE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D0901-16D6-41F0-9F53-8676B33A3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74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0B959-08EA-4AC5-B079-C8969DA3E0CE}" type="datetimeFigureOut">
              <a:rPr lang="en-ZA" smtClean="0"/>
              <a:t>2021/08/17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D0901-16D6-41F0-9F53-8676B33A392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151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1"/>
            <a:ext cx="12192000" cy="6851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CGA-GDC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Current successes with incorporating emerging farmers in the export value chain </a:t>
            </a:r>
          </a:p>
        </p:txBody>
      </p:sp>
    </p:spTree>
    <p:extLst>
      <p:ext uri="{BB962C8B-B14F-4D97-AF65-F5344CB8AC3E}">
        <p14:creationId xmlns:p14="http://schemas.microsoft.com/office/powerpoint/2010/main" val="192704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188641"/>
            <a:ext cx="7772400" cy="712879"/>
          </a:xfrm>
        </p:spPr>
        <p:txBody>
          <a:bodyPr>
            <a:normAutofit fontScale="90000"/>
          </a:bodyPr>
          <a:lstStyle/>
          <a:p>
            <a:r>
              <a:rPr lang="en-US" dirty="0"/>
              <a:t>Orange heart fruit drive</a:t>
            </a:r>
            <a:endParaRPr lang="en-ZA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r="3644"/>
          <a:stretch/>
        </p:blipFill>
        <p:spPr bwMode="auto">
          <a:xfrm>
            <a:off x="1527600" y="5567638"/>
            <a:ext cx="9136800" cy="129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 bwMode="auto">
          <a:xfrm>
            <a:off x="8040216" y="879070"/>
            <a:ext cx="2311294" cy="1425758"/>
          </a:xfrm>
          <a:prstGeom prst="wedgeRoundRectCallout">
            <a:avLst/>
          </a:prstGeom>
          <a:solidFill>
            <a:srgbClr val="F7941E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296" tIns="41148" rIns="82296" bIns="41148" numCol="1" rtlCol="0" anchor="t" anchorCtr="0" compatLnSpc="1">
            <a:prstTxWarp prst="textNoShape">
              <a:avLst/>
            </a:prstTxWarp>
          </a:bodyPr>
          <a:lstStyle/>
          <a:p>
            <a:pPr algn="ctr" defTabSz="82296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OVER 1 500 TONNES CITRUS DONATED TO DATE</a:t>
            </a:r>
            <a:endParaRPr lang="en-ZA" b="1" dirty="0">
              <a:solidFill>
                <a:schemeClr val="bg1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11" y="874623"/>
            <a:ext cx="2684503" cy="33481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795" y="2527481"/>
            <a:ext cx="2594135" cy="30401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276" y="3787745"/>
            <a:ext cx="3275856" cy="1842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32" y="4303505"/>
            <a:ext cx="1795226" cy="13464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93" y="985812"/>
            <a:ext cx="3146242" cy="23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91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9653"/>
          </a:xfrm>
        </p:spPr>
      </p:pic>
    </p:spTree>
    <p:extLst>
      <p:ext uri="{BB962C8B-B14F-4D97-AF65-F5344CB8AC3E}">
        <p14:creationId xmlns:p14="http://schemas.microsoft.com/office/powerpoint/2010/main" val="351414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r="3644"/>
          <a:stretch/>
        </p:blipFill>
        <p:spPr bwMode="auto">
          <a:xfrm>
            <a:off x="1527600" y="5567638"/>
            <a:ext cx="9136800" cy="129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26026" y="59026"/>
            <a:ext cx="7146172" cy="518664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4800" tIns="64800" rIns="64800" bIns="64800" rtlCol="0" anchor="t" anchorCtr="0">
            <a:spAutoFit/>
          </a:bodyPr>
          <a:lstStyle/>
          <a:p>
            <a:r>
              <a:rPr lang="en-ZA" sz="2520" b="1" dirty="0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CGA Group Company Structure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95509" y="2042134"/>
            <a:ext cx="2106000" cy="1134000"/>
            <a:chOff x="2654688" y="894501"/>
            <a:chExt cx="2323809" cy="1260000"/>
          </a:xfrm>
        </p:grpSpPr>
        <p:sp>
          <p:nvSpPr>
            <p:cNvPr id="13" name="TextBox 12"/>
            <p:cNvSpPr txBox="1"/>
            <p:nvPr/>
          </p:nvSpPr>
          <p:spPr>
            <a:xfrm>
              <a:off x="2654688" y="894501"/>
              <a:ext cx="2323809" cy="380480"/>
            </a:xfrm>
            <a:prstGeom prst="rect">
              <a:avLst/>
            </a:prstGeom>
            <a:solidFill>
              <a:schemeClr val="bg1"/>
            </a:solidFill>
            <a:ln w="6350">
              <a:noFill/>
              <a:prstDash val="solid"/>
            </a:ln>
          </p:spPr>
          <p:txBody>
            <a:bodyPr wrap="square" lIns="32400" tIns="32400" rIns="32400" bIns="32400" rtlCol="0">
              <a:spAutoFit/>
            </a:bodyPr>
            <a:lstStyle/>
            <a:p>
              <a:pPr algn="ctr"/>
              <a:endParaRPr lang="en-ZA" b="1" dirty="0">
                <a:solidFill>
                  <a:srgbClr val="0066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" name="Picture 3" descr="C:\Users\Jacomien\Dropbox\Citrus Academy Internal\CGA Citrus Summit\Design\Company logos\CGA logo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928" y="894501"/>
              <a:ext cx="2197328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3369927" y="3680566"/>
            <a:ext cx="1296000" cy="792208"/>
            <a:chOff x="2631007" y="3022461"/>
            <a:chExt cx="1440000" cy="883850"/>
          </a:xfrm>
        </p:grpSpPr>
        <p:sp>
          <p:nvSpPr>
            <p:cNvPr id="16" name="TextBox 15"/>
            <p:cNvSpPr txBox="1"/>
            <p:nvPr/>
          </p:nvSpPr>
          <p:spPr>
            <a:xfrm>
              <a:off x="2631007" y="3022461"/>
              <a:ext cx="1440000" cy="382044"/>
            </a:xfrm>
            <a:prstGeom prst="rect">
              <a:avLst/>
            </a:prstGeom>
            <a:solidFill>
              <a:schemeClr val="bg1"/>
            </a:solidFill>
            <a:ln w="6350">
              <a:noFill/>
              <a:prstDash val="solid"/>
            </a:ln>
          </p:spPr>
          <p:txBody>
            <a:bodyPr wrap="square" lIns="32400" tIns="32400" rIns="32400" bIns="32400" rtlCol="0">
              <a:spAutoFit/>
            </a:bodyPr>
            <a:lstStyle/>
            <a:p>
              <a:pPr algn="ctr"/>
              <a:endParaRPr lang="en-ZA" b="1" dirty="0">
                <a:solidFill>
                  <a:srgbClr val="0066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7" name="Picture 5" descr="C:\Users\Jacomien\Dropbox\Citrus Academy Internal\CGA Citrus Summit\Design\Company logos\Citrus Academy logo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623" y="3042311"/>
              <a:ext cx="1334768" cy="8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4771765" y="3680566"/>
            <a:ext cx="1296000" cy="609857"/>
            <a:chOff x="4146043" y="3002611"/>
            <a:chExt cx="1440000" cy="680405"/>
          </a:xfrm>
        </p:grpSpPr>
        <p:sp>
          <p:nvSpPr>
            <p:cNvPr id="19" name="TextBox 18"/>
            <p:cNvSpPr txBox="1"/>
            <p:nvPr/>
          </p:nvSpPr>
          <p:spPr>
            <a:xfrm>
              <a:off x="4146043" y="3002611"/>
              <a:ext cx="1440000" cy="382044"/>
            </a:xfrm>
            <a:prstGeom prst="rect">
              <a:avLst/>
            </a:prstGeom>
            <a:solidFill>
              <a:schemeClr val="bg1"/>
            </a:solidFill>
            <a:ln w="6350">
              <a:noFill/>
              <a:prstDash val="solid"/>
            </a:ln>
          </p:spPr>
          <p:txBody>
            <a:bodyPr wrap="square" lIns="32400" tIns="32400" rIns="32400" bIns="32400" rtlCol="0">
              <a:spAutoFit/>
            </a:bodyPr>
            <a:lstStyle/>
            <a:p>
              <a:pPr algn="ctr"/>
              <a:endParaRPr lang="en-ZA" b="1" dirty="0">
                <a:solidFill>
                  <a:srgbClr val="0066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0" name="Picture 4" descr="C:\Users\Jacomien\Dropbox\Citrus Academy Internal\CGA Citrus Summit\Design\Company logos\Cgacc logo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043" y="3225907"/>
              <a:ext cx="1368000" cy="457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150864" y="3676666"/>
            <a:ext cx="1296000" cy="659879"/>
            <a:chOff x="5763257" y="2989835"/>
            <a:chExt cx="1440000" cy="736213"/>
          </a:xfrm>
        </p:grpSpPr>
        <p:sp>
          <p:nvSpPr>
            <p:cNvPr id="22" name="TextBox 21"/>
            <p:cNvSpPr txBox="1"/>
            <p:nvPr/>
          </p:nvSpPr>
          <p:spPr>
            <a:xfrm>
              <a:off x="5763257" y="2989835"/>
              <a:ext cx="1440000" cy="382044"/>
            </a:xfrm>
            <a:prstGeom prst="rect">
              <a:avLst/>
            </a:prstGeom>
            <a:solidFill>
              <a:schemeClr val="bg1"/>
            </a:solidFill>
            <a:ln w="6350">
              <a:noFill/>
              <a:prstDash val="solid"/>
            </a:ln>
          </p:spPr>
          <p:txBody>
            <a:bodyPr wrap="square" lIns="32400" tIns="32400" rIns="32400" bIns="32400" rtlCol="0">
              <a:spAutoFit/>
            </a:bodyPr>
            <a:lstStyle/>
            <a:p>
              <a:pPr algn="ctr"/>
              <a:endParaRPr lang="en-ZA" b="1" dirty="0">
                <a:solidFill>
                  <a:srgbClr val="0066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Picture 7" descr="C:\Users\Jacomien\Dropbox\Citrus Academy Internal\CGA Citrus Summit\Design\Company logos\River Bioscience Logo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9257" y="3157322"/>
              <a:ext cx="1368000" cy="568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7578823" y="2201717"/>
            <a:ext cx="1296000" cy="810000"/>
          </a:xfrm>
          <a:prstGeom prst="rect">
            <a:avLst/>
          </a:prstGeom>
          <a:solidFill>
            <a:schemeClr val="bg1"/>
          </a:solidFill>
          <a:ln w="6350">
            <a:noFill/>
            <a:prstDash val="solid"/>
          </a:ln>
        </p:spPr>
        <p:txBody>
          <a:bodyPr wrap="square" lIns="32400" tIns="32400" rIns="32400" bIns="32400" rtlCol="0" anchor="ctr" anchorCtr="0">
            <a:noAutofit/>
          </a:bodyPr>
          <a:lstStyle/>
          <a:p>
            <a:pPr algn="ctr"/>
            <a:r>
              <a:rPr lang="en-ZA" sz="1260" b="1" dirty="0">
                <a:solidFill>
                  <a:srgbClr val="006600"/>
                </a:solidFill>
                <a:latin typeface="Arial Narrow" panose="020B0606020202030204" pitchFamily="34" charset="0"/>
              </a:rPr>
              <a:t>Citrus Research Trust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575443" y="3680568"/>
            <a:ext cx="1296000" cy="633420"/>
            <a:chOff x="7380472" y="2974116"/>
            <a:chExt cx="1440000" cy="706693"/>
          </a:xfrm>
        </p:grpSpPr>
        <p:sp>
          <p:nvSpPr>
            <p:cNvPr id="26" name="TextBox 25"/>
            <p:cNvSpPr txBox="1"/>
            <p:nvPr/>
          </p:nvSpPr>
          <p:spPr>
            <a:xfrm>
              <a:off x="7380472" y="2974116"/>
              <a:ext cx="1440000" cy="382044"/>
            </a:xfrm>
            <a:prstGeom prst="rect">
              <a:avLst/>
            </a:prstGeom>
            <a:solidFill>
              <a:schemeClr val="bg1"/>
            </a:solidFill>
            <a:ln w="6350">
              <a:noFill/>
              <a:prstDash val="solid"/>
            </a:ln>
          </p:spPr>
          <p:txBody>
            <a:bodyPr wrap="square" lIns="32400" tIns="32400" rIns="32400" bIns="32400" rtlCol="0">
              <a:spAutoFit/>
            </a:bodyPr>
            <a:lstStyle/>
            <a:p>
              <a:pPr algn="ctr"/>
              <a:endParaRPr lang="en-ZA" b="1" dirty="0">
                <a:solidFill>
                  <a:srgbClr val="0066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7" name="Picture 6" descr="C:\Users\Jacomien\Dropbox\Citrus Academy Internal\CGA Citrus Summit\Design\Company logos\CRI logo.bmp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6472" y="3171123"/>
              <a:ext cx="1368000" cy="509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6173603" y="4936351"/>
            <a:ext cx="1296000" cy="702788"/>
            <a:chOff x="5763257" y="4507288"/>
            <a:chExt cx="1440000" cy="780876"/>
          </a:xfrm>
        </p:grpSpPr>
        <p:sp>
          <p:nvSpPr>
            <p:cNvPr id="29" name="TextBox 28"/>
            <p:cNvSpPr txBox="1"/>
            <p:nvPr/>
          </p:nvSpPr>
          <p:spPr>
            <a:xfrm>
              <a:off x="5763257" y="4507288"/>
              <a:ext cx="1440000" cy="380480"/>
            </a:xfrm>
            <a:prstGeom prst="rect">
              <a:avLst/>
            </a:prstGeom>
            <a:solidFill>
              <a:schemeClr val="bg1"/>
            </a:solidFill>
            <a:ln w="6350">
              <a:noFill/>
              <a:prstDash val="solid"/>
            </a:ln>
          </p:spPr>
          <p:txBody>
            <a:bodyPr wrap="square" lIns="32400" tIns="32400" rIns="32400" bIns="32400" rtlCol="0">
              <a:spAutoFit/>
            </a:bodyPr>
            <a:lstStyle/>
            <a:p>
              <a:pPr algn="ctr"/>
              <a:endParaRPr lang="en-ZA" b="1" dirty="0">
                <a:solidFill>
                  <a:srgbClr val="00660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30" name="Picture 8" descr="C:\Users\Jacomien\Dropbox\Citrus Academy Internal\CGA Citrus Summit\Design\Company logos\Xsit logo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257" y="4630113"/>
              <a:ext cx="1152000" cy="65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3089972" y="933501"/>
            <a:ext cx="4885437" cy="5909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20" b="1" dirty="0">
                <a:solidFill>
                  <a:schemeClr val="bg1"/>
                </a:solidFill>
                <a:latin typeface="Arial Narrow" panose="020B0606020202030204" pitchFamily="34" charset="0"/>
              </a:rPr>
              <a:t>Citrus Growers in South Africa,</a:t>
            </a:r>
          </a:p>
          <a:p>
            <a:pPr algn="ctr"/>
            <a:r>
              <a:rPr lang="en-GB" sz="1620" b="1" dirty="0">
                <a:solidFill>
                  <a:schemeClr val="bg1"/>
                </a:solidFill>
                <a:latin typeface="Arial Narrow" panose="020B0606020202030204" pitchFamily="34" charset="0"/>
              </a:rPr>
              <a:t>Swaziland and Zimbabwe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968089" y="3680566"/>
            <a:ext cx="1296000" cy="810000"/>
            <a:chOff x="493432" y="4089518"/>
            <a:chExt cx="1440000" cy="925851"/>
          </a:xfrm>
        </p:grpSpPr>
        <p:sp>
          <p:nvSpPr>
            <p:cNvPr id="33" name="TextBox 32"/>
            <p:cNvSpPr txBox="1"/>
            <p:nvPr/>
          </p:nvSpPr>
          <p:spPr>
            <a:xfrm>
              <a:off x="493432" y="4102443"/>
              <a:ext cx="1440000" cy="359747"/>
            </a:xfrm>
            <a:prstGeom prst="rect">
              <a:avLst/>
            </a:prstGeom>
            <a:solidFill>
              <a:schemeClr val="bg1"/>
            </a:solidFill>
            <a:ln w="6350">
              <a:noFill/>
              <a:prstDash val="solid"/>
            </a:ln>
          </p:spPr>
          <p:txBody>
            <a:bodyPr wrap="square" lIns="32400" tIns="32400" rIns="32400" bIns="32400" rtlCol="0">
              <a:spAutoFit/>
            </a:bodyPr>
            <a:lstStyle>
              <a:defPPr>
                <a:defRPr lang="en-US"/>
              </a:defPPr>
              <a:lvl1pPr algn="ctr">
                <a:defRPr sz="2000" b="1">
                  <a:solidFill>
                    <a:srgbClr val="006600"/>
                  </a:solidFill>
                  <a:latin typeface="Arial Narrow" panose="020B0606020202030204" pitchFamily="34" charset="0"/>
                </a:defRPr>
              </a:lvl1pPr>
            </a:lstStyle>
            <a:p>
              <a:endParaRPr lang="en-ZA" sz="162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432" y="4089518"/>
              <a:ext cx="1404000" cy="925851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401224" y="1524432"/>
            <a:ext cx="2131467" cy="1654549"/>
            <a:chOff x="2085804" y="1693813"/>
            <a:chExt cx="2368297" cy="1838388"/>
          </a:xfrm>
        </p:grpSpPr>
        <p:cxnSp>
          <p:nvCxnSpPr>
            <p:cNvPr id="36" name="Elbow Connector 35"/>
            <p:cNvCxnSpPr>
              <a:stCxn id="31" idx="2"/>
              <a:endCxn id="14" idx="0"/>
            </p:cNvCxnSpPr>
            <p:nvPr/>
          </p:nvCxnSpPr>
          <p:spPr>
            <a:xfrm rot="5400000">
              <a:off x="3564165" y="1379102"/>
              <a:ext cx="575225" cy="1204647"/>
            </a:xfrm>
            <a:prstGeom prst="bentConnector3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085804" y="2272201"/>
              <a:ext cx="2340000" cy="12600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2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575443" y="3035171"/>
            <a:ext cx="1296000" cy="1455395"/>
            <a:chOff x="6723825" y="3372412"/>
            <a:chExt cx="1440000" cy="1617106"/>
          </a:xfrm>
        </p:grpSpPr>
        <p:sp>
          <p:nvSpPr>
            <p:cNvPr id="39" name="Rectangle 38"/>
            <p:cNvSpPr/>
            <p:nvPr/>
          </p:nvSpPr>
          <p:spPr>
            <a:xfrm>
              <a:off x="6723825" y="4089518"/>
              <a:ext cx="1440000" cy="9000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20" dirty="0"/>
            </a:p>
          </p:txBody>
        </p:sp>
        <p:cxnSp>
          <p:nvCxnSpPr>
            <p:cNvPr id="40" name="Elbow Connector 39"/>
            <p:cNvCxnSpPr>
              <a:stCxn id="42" idx="2"/>
              <a:endCxn id="39" idx="0"/>
            </p:cNvCxnSpPr>
            <p:nvPr/>
          </p:nvCxnSpPr>
          <p:spPr>
            <a:xfrm rot="5400000">
              <a:off x="7087151" y="3730965"/>
              <a:ext cx="717105" cy="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507225" y="2192772"/>
            <a:ext cx="3382108" cy="842400"/>
            <a:chOff x="4425805" y="2436413"/>
            <a:chExt cx="3757898" cy="936000"/>
          </a:xfrm>
        </p:grpSpPr>
        <p:sp>
          <p:nvSpPr>
            <p:cNvPr id="42" name="Rectangle 41"/>
            <p:cNvSpPr/>
            <p:nvPr/>
          </p:nvSpPr>
          <p:spPr>
            <a:xfrm>
              <a:off x="6707703" y="2436413"/>
              <a:ext cx="1476000" cy="9360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20" dirty="0"/>
            </a:p>
          </p:txBody>
        </p:sp>
        <p:cxnSp>
          <p:nvCxnSpPr>
            <p:cNvPr id="43" name="Elbow Connector 42"/>
            <p:cNvCxnSpPr>
              <a:stCxn id="42" idx="1"/>
              <a:endCxn id="37" idx="3"/>
            </p:cNvCxnSpPr>
            <p:nvPr/>
          </p:nvCxnSpPr>
          <p:spPr>
            <a:xfrm rot="10800000">
              <a:off x="4425805" y="2904413"/>
              <a:ext cx="2281899" cy="0"/>
            </a:xfrm>
            <a:prstGeom prst="bentConnector3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968089" y="3176133"/>
            <a:ext cx="5501515" cy="2573548"/>
            <a:chOff x="493432" y="3529036"/>
            <a:chExt cx="6112794" cy="2859498"/>
          </a:xfrm>
        </p:grpSpPr>
        <p:sp>
          <p:nvSpPr>
            <p:cNvPr id="45" name="Rectangle 44"/>
            <p:cNvSpPr/>
            <p:nvPr/>
          </p:nvSpPr>
          <p:spPr>
            <a:xfrm>
              <a:off x="493432" y="4089518"/>
              <a:ext cx="1440000" cy="9000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2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51030" y="4089518"/>
              <a:ext cx="1440000" cy="9000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2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608628" y="4089518"/>
              <a:ext cx="1440000" cy="9000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2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166226" y="4089518"/>
              <a:ext cx="1440000" cy="9000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2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166226" y="5488534"/>
              <a:ext cx="1440000" cy="90000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20" dirty="0"/>
            </a:p>
          </p:txBody>
        </p:sp>
        <p:cxnSp>
          <p:nvCxnSpPr>
            <p:cNvPr id="50" name="Elbow Connector 49"/>
            <p:cNvCxnSpPr>
              <a:stCxn id="14" idx="2"/>
              <a:endCxn id="45" idx="0"/>
            </p:cNvCxnSpPr>
            <p:nvPr/>
          </p:nvCxnSpPr>
          <p:spPr>
            <a:xfrm rot="5400000">
              <a:off x="1951203" y="2791267"/>
              <a:ext cx="560480" cy="203602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>
              <a:stCxn id="14" idx="2"/>
              <a:endCxn id="46" idx="0"/>
            </p:cNvCxnSpPr>
            <p:nvPr/>
          </p:nvCxnSpPr>
          <p:spPr>
            <a:xfrm rot="5400000">
              <a:off x="2730002" y="3570066"/>
              <a:ext cx="560480" cy="478424"/>
            </a:xfrm>
            <a:prstGeom prst="bentConnector3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37" idx="2"/>
              <a:endCxn id="47" idx="0"/>
            </p:cNvCxnSpPr>
            <p:nvPr/>
          </p:nvCxnSpPr>
          <p:spPr>
            <a:xfrm rot="16200000" flipH="1">
              <a:off x="3513558" y="3274447"/>
              <a:ext cx="557317" cy="1072824"/>
            </a:xfrm>
            <a:prstGeom prst="bentConnector3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14" idx="2"/>
              <a:endCxn id="22" idx="0"/>
            </p:cNvCxnSpPr>
            <p:nvPr/>
          </p:nvCxnSpPr>
          <p:spPr>
            <a:xfrm rot="16200000" flipH="1">
              <a:off x="4277133" y="2501357"/>
              <a:ext cx="556147" cy="2611505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53"/>
            <p:cNvCxnSpPr>
              <a:stCxn id="48" idx="2"/>
              <a:endCxn id="49" idx="0"/>
            </p:cNvCxnSpPr>
            <p:nvPr/>
          </p:nvCxnSpPr>
          <p:spPr>
            <a:xfrm rot="5400000">
              <a:off x="5643068" y="5245376"/>
              <a:ext cx="499016" cy="0"/>
            </a:xfrm>
            <a:prstGeom prst="bentConnector3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2198" y="56887"/>
            <a:ext cx="745200" cy="17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9" y="-1"/>
            <a:ext cx="10662619" cy="6722533"/>
          </a:xfr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8F3F0FA-BD07-49D2-A39C-184258700EC2}"/>
              </a:ext>
            </a:extLst>
          </p:cNvPr>
          <p:cNvSpPr txBox="1">
            <a:spLocks/>
          </p:cNvSpPr>
          <p:nvPr/>
        </p:nvSpPr>
        <p:spPr>
          <a:xfrm>
            <a:off x="2895600" y="2338537"/>
            <a:ext cx="6400800" cy="1954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14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3248794-069C-42FC-AC1A-17691CD0D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353123"/>
              </p:ext>
            </p:extLst>
          </p:nvPr>
        </p:nvGraphicFramePr>
        <p:xfrm>
          <a:off x="689593" y="-1"/>
          <a:ext cx="10662619" cy="574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B5AC4-6786-4EAD-9A2B-2FCADCCB2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769" y="493160"/>
            <a:ext cx="10665795" cy="5247762"/>
          </a:xfrm>
        </p:spPr>
        <p:txBody>
          <a:bodyPr/>
          <a:lstStyle/>
          <a:p>
            <a:r>
              <a:rPr lang="en-GB" sz="1800" b="1" dirty="0"/>
              <a:t>SOUTH AFRICAN CITRUS INDUSTRY </a:t>
            </a:r>
          </a:p>
          <a:p>
            <a:endParaRPr lang="en-GB" b="1" dirty="0"/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US" sz="18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Gross Value:</a:t>
            </a:r>
            <a:r>
              <a:rPr lang="en-US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R20 Billion (2019)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US" sz="18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Citrus </a:t>
            </a:r>
            <a:r>
              <a:rPr lang="en-US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accounts for 40% of SA export citrus – largest fruit export commodity in the country 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US" sz="18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80 808 ha  </a:t>
            </a:r>
            <a:r>
              <a:rPr lang="en-US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registered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b="1" baseline="30000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largest citrus producer in 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the world after Spain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Employs approximately 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120 000 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people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105 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black owned entities </a:t>
            </a:r>
            <a:r>
              <a:rPr lang="en-US" sz="1800" b="1" dirty="0">
                <a:latin typeface="Calibri Light" panose="020F03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– 9369 ha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US" sz="1800" dirty="0">
                <a:latin typeface="Calibri Light" panose="020F0302020204030204" pitchFamily="34" charset="0"/>
                <a:cs typeface="Times New Roman" panose="02020603050405020304" pitchFamily="18" charset="0"/>
              </a:rPr>
              <a:t>Four main categories – orange, grapefruit, lemon and easy peelers/soft citrus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US" sz="1800" dirty="0">
                <a:latin typeface="Calibri Light" panose="020F0302020204030204" pitchFamily="34" charset="0"/>
                <a:cs typeface="Times New Roman" panose="02020603050405020304" pitchFamily="18" charset="0"/>
              </a:rPr>
              <a:t>Oranges and grapefruit mainly grown in the warmer regions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US" sz="1800" dirty="0">
                <a:latin typeface="Calibri Light" panose="020F0302020204030204" pitchFamily="34" charset="0"/>
                <a:cs typeface="Times New Roman" panose="02020603050405020304" pitchFamily="18" charset="0"/>
              </a:rPr>
              <a:t>Harvesting season runs from March to October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271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546" y="491668"/>
            <a:ext cx="10458254" cy="997768"/>
          </a:xfrm>
        </p:spPr>
        <p:txBody>
          <a:bodyPr>
            <a:normAutofit fontScale="90000"/>
          </a:bodyPr>
          <a:lstStyle/>
          <a:p>
            <a:pPr algn="l"/>
            <a:br>
              <a:rPr lang="en-ZA" b="1" dirty="0">
                <a:latin typeface="Candara" panose="020E0502030303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en-ZA" b="1" dirty="0">
                <a:latin typeface="Candara" panose="020E0502030303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Evolution of the Grower Development Company  </a:t>
            </a:r>
            <a:br>
              <a:rPr lang="en-ZA" b="1" dirty="0">
                <a:latin typeface="Candara" panose="020E0502030303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endParaRPr lang="en-ZA" dirty="0"/>
          </a:p>
        </p:txBody>
      </p:sp>
      <p:pic>
        <p:nvPicPr>
          <p:cNvPr id="3" name="Content Placeholder 2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2756"/>
          </a:xfr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5331FD2D-32D6-458B-87A1-C087BD96BCC7}"/>
              </a:ext>
            </a:extLst>
          </p:cNvPr>
          <p:cNvSpPr txBox="1">
            <a:spLocks/>
          </p:cNvSpPr>
          <p:nvPr/>
        </p:nvSpPr>
        <p:spPr>
          <a:xfrm>
            <a:off x="2207568" y="1340768"/>
            <a:ext cx="7088832" cy="997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8F3F0FA-BD07-49D2-A39C-184258700EC2}"/>
              </a:ext>
            </a:extLst>
          </p:cNvPr>
          <p:cNvSpPr txBox="1">
            <a:spLocks/>
          </p:cNvSpPr>
          <p:nvPr/>
        </p:nvSpPr>
        <p:spPr>
          <a:xfrm>
            <a:off x="2207568" y="2338536"/>
            <a:ext cx="7088832" cy="346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ZA" sz="4400" dirty="0">
                <a:latin typeface="Candara" panose="020E0502030303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ZA" sz="14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9588EA1-D91F-45A5-8A2D-C9554721F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47305"/>
              </p:ext>
            </p:extLst>
          </p:nvPr>
        </p:nvGraphicFramePr>
        <p:xfrm>
          <a:off x="-239151" y="1083212"/>
          <a:ext cx="12348601" cy="540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786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9" y="-1"/>
            <a:ext cx="10662619" cy="6722533"/>
          </a:xfr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8F3F0FA-BD07-49D2-A39C-184258700EC2}"/>
              </a:ext>
            </a:extLst>
          </p:cNvPr>
          <p:cNvSpPr txBox="1">
            <a:spLocks/>
          </p:cNvSpPr>
          <p:nvPr/>
        </p:nvSpPr>
        <p:spPr>
          <a:xfrm>
            <a:off x="2895600" y="2338537"/>
            <a:ext cx="6400800" cy="1954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14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3248794-069C-42FC-AC1A-17691CD0D1FE}"/>
              </a:ext>
            </a:extLst>
          </p:cNvPr>
          <p:cNvGraphicFramePr>
            <a:graphicFrameLocks/>
          </p:cNvGraphicFramePr>
          <p:nvPr/>
        </p:nvGraphicFramePr>
        <p:xfrm>
          <a:off x="689593" y="-1"/>
          <a:ext cx="10662619" cy="574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B5AC4-6786-4EAD-9A2B-2FCADCCB2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769" y="493160"/>
            <a:ext cx="10665795" cy="5247762"/>
          </a:xfrm>
        </p:spPr>
        <p:txBody>
          <a:bodyPr/>
          <a:lstStyle/>
          <a:p>
            <a:r>
              <a:rPr lang="en-GB" sz="2800" b="1" dirty="0"/>
              <a:t>PRIORITY AREAS </a:t>
            </a:r>
          </a:p>
          <a:p>
            <a:endParaRPr lang="en-GB" sz="1800" b="1" dirty="0"/>
          </a:p>
          <a:p>
            <a:endParaRPr lang="en-GB" b="1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0F724F29-05D5-4070-B98C-1398BD45E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9476473"/>
              </p:ext>
            </p:extLst>
          </p:nvPr>
        </p:nvGraphicFramePr>
        <p:xfrm>
          <a:off x="1" y="1210733"/>
          <a:ext cx="12109450" cy="528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1891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45"/>
            <a:ext cx="10515600" cy="10865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ZA" sz="3600" b="1" dirty="0"/>
              <a:t>CGA-GDC helps facilitate empowerment and development of black citrus producers through: </a:t>
            </a:r>
          </a:p>
        </p:txBody>
      </p:sp>
      <p:pic>
        <p:nvPicPr>
          <p:cNvPr id="3" name="Content Placeholder 2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45"/>
            <a:ext cx="12191999" cy="6832756"/>
          </a:xfr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8F3F0FA-BD07-49D2-A39C-184258700EC2}"/>
              </a:ext>
            </a:extLst>
          </p:cNvPr>
          <p:cNvSpPr txBox="1">
            <a:spLocks/>
          </p:cNvSpPr>
          <p:nvPr/>
        </p:nvSpPr>
        <p:spPr>
          <a:xfrm>
            <a:off x="2895600" y="2338537"/>
            <a:ext cx="6400800" cy="1954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1400" dirty="0"/>
          </a:p>
        </p:txBody>
      </p:sp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66133A71-F655-4199-88FB-1BB2CB9DA6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822137"/>
              </p:ext>
            </p:extLst>
          </p:nvPr>
        </p:nvGraphicFramePr>
        <p:xfrm>
          <a:off x="0" y="1347537"/>
          <a:ext cx="12191999" cy="535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661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546" y="491668"/>
            <a:ext cx="10458254" cy="997768"/>
          </a:xfrm>
        </p:spPr>
        <p:txBody>
          <a:bodyPr>
            <a:normAutofit fontScale="90000"/>
          </a:bodyPr>
          <a:lstStyle/>
          <a:p>
            <a:pPr algn="l"/>
            <a:br>
              <a:rPr lang="en-ZA" b="1" dirty="0">
                <a:latin typeface="Candara" panose="020E0502030303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r>
              <a:rPr lang="en-ZA" b="1" dirty="0">
                <a:latin typeface="Candara" panose="020E0502030303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 </a:t>
            </a:r>
            <a:br>
              <a:rPr lang="en-ZA" b="1" dirty="0">
                <a:latin typeface="Candara" panose="020E0502030303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</a:br>
            <a:endParaRPr lang="en-ZA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331FD2D-32D6-458B-87A1-C087BD96BCC7}"/>
              </a:ext>
            </a:extLst>
          </p:cNvPr>
          <p:cNvSpPr txBox="1">
            <a:spLocks/>
          </p:cNvSpPr>
          <p:nvPr/>
        </p:nvSpPr>
        <p:spPr>
          <a:xfrm>
            <a:off x="2207568" y="1340768"/>
            <a:ext cx="7088832" cy="997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8F3F0FA-BD07-49D2-A39C-184258700EC2}"/>
              </a:ext>
            </a:extLst>
          </p:cNvPr>
          <p:cNvSpPr txBox="1">
            <a:spLocks/>
          </p:cNvSpPr>
          <p:nvPr/>
        </p:nvSpPr>
        <p:spPr>
          <a:xfrm>
            <a:off x="2207568" y="2338536"/>
            <a:ext cx="7088832" cy="3466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ZA" sz="4400" dirty="0">
                <a:latin typeface="Candara" panose="020E0502030303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ZA" sz="14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9588EA1-D91F-45A5-8A2D-C9554721FD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875946"/>
              </p:ext>
            </p:extLst>
          </p:nvPr>
        </p:nvGraphicFramePr>
        <p:xfrm>
          <a:off x="-239151" y="1083212"/>
          <a:ext cx="12348601" cy="5409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A63DDAE-D7BD-4AAD-AEA4-7D3536D81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382292"/>
              </p:ext>
            </p:extLst>
          </p:nvPr>
        </p:nvGraphicFramePr>
        <p:xfrm>
          <a:off x="349321" y="491671"/>
          <a:ext cx="11548153" cy="5729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1746">
                  <a:extLst>
                    <a:ext uri="{9D8B030D-6E8A-4147-A177-3AD203B41FA5}">
                      <a16:colId xmlns:a16="http://schemas.microsoft.com/office/drawing/2014/main" val="2565383958"/>
                    </a:ext>
                  </a:extLst>
                </a:gridCol>
                <a:gridCol w="1253134">
                  <a:extLst>
                    <a:ext uri="{9D8B030D-6E8A-4147-A177-3AD203B41FA5}">
                      <a16:colId xmlns:a16="http://schemas.microsoft.com/office/drawing/2014/main" val="35802721"/>
                    </a:ext>
                  </a:extLst>
                </a:gridCol>
                <a:gridCol w="1320827">
                  <a:extLst>
                    <a:ext uri="{9D8B030D-6E8A-4147-A177-3AD203B41FA5}">
                      <a16:colId xmlns:a16="http://schemas.microsoft.com/office/drawing/2014/main" val="2064162411"/>
                    </a:ext>
                  </a:extLst>
                </a:gridCol>
                <a:gridCol w="932834">
                  <a:extLst>
                    <a:ext uri="{9D8B030D-6E8A-4147-A177-3AD203B41FA5}">
                      <a16:colId xmlns:a16="http://schemas.microsoft.com/office/drawing/2014/main" val="3693192465"/>
                    </a:ext>
                  </a:extLst>
                </a:gridCol>
                <a:gridCol w="1521428">
                  <a:extLst>
                    <a:ext uri="{9D8B030D-6E8A-4147-A177-3AD203B41FA5}">
                      <a16:colId xmlns:a16="http://schemas.microsoft.com/office/drawing/2014/main" val="2310081481"/>
                    </a:ext>
                  </a:extLst>
                </a:gridCol>
                <a:gridCol w="1521428">
                  <a:extLst>
                    <a:ext uri="{9D8B030D-6E8A-4147-A177-3AD203B41FA5}">
                      <a16:colId xmlns:a16="http://schemas.microsoft.com/office/drawing/2014/main" val="3685044936"/>
                    </a:ext>
                  </a:extLst>
                </a:gridCol>
                <a:gridCol w="1520601">
                  <a:extLst>
                    <a:ext uri="{9D8B030D-6E8A-4147-A177-3AD203B41FA5}">
                      <a16:colId xmlns:a16="http://schemas.microsoft.com/office/drawing/2014/main" val="4028028605"/>
                    </a:ext>
                  </a:extLst>
                </a:gridCol>
                <a:gridCol w="1726155">
                  <a:extLst>
                    <a:ext uri="{9D8B030D-6E8A-4147-A177-3AD203B41FA5}">
                      <a16:colId xmlns:a16="http://schemas.microsoft.com/office/drawing/2014/main" val="1723719891"/>
                    </a:ext>
                  </a:extLst>
                </a:gridCol>
              </a:tblGrid>
              <a:tr h="704083">
                <a:tc gridSpan="8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2400" dirty="0">
                          <a:effectLst/>
                        </a:rPr>
                        <a:t>SUMMARY OF CITRUS FARMS IN THE CGA REGIONS</a:t>
                      </a:r>
                      <a:endParaRPr lang="en-Z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369738"/>
                  </a:ext>
                </a:extLst>
              </a:tr>
              <a:tr h="861625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Province: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Total Farms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Ha Planted Citrus: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Bearing Citrus Trees (Ha);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Non-Bearing Citrus Trees (Ha):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New Entrants: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Available for Planting (Ha):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Vandalized/Non-Existing Farms: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9642201"/>
                  </a:ext>
                </a:extLst>
              </a:tr>
              <a:tr h="4227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Eastern Cape (EC)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34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2170,59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1759,06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412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422.63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7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5664483"/>
                  </a:ext>
                </a:extLst>
              </a:tr>
              <a:tr h="4227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Gauteng (GP)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32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32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40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964979"/>
                  </a:ext>
                </a:extLst>
              </a:tr>
              <a:tr h="4227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 err="1">
                          <a:effectLst/>
                        </a:rPr>
                        <a:t>Kwazulu</a:t>
                      </a:r>
                      <a:r>
                        <a:rPr lang="en-ZA" sz="1400" dirty="0">
                          <a:effectLst/>
                        </a:rPr>
                        <a:t> Natal (KZN)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7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747,7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557,1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190.6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800.8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8 (329ha)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6949058"/>
                  </a:ext>
                </a:extLst>
              </a:tr>
              <a:tr h="4227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Limpopo (L)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36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4007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3345,9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661,1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3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2000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28 (1018ha)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9055408"/>
                  </a:ext>
                </a:extLst>
              </a:tr>
              <a:tr h="4227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Mpumalanga (MP)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8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1072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1072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1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1420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8 (604ha)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8092959"/>
                  </a:ext>
                </a:extLst>
              </a:tr>
              <a:tr h="4227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North West (NW)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90.5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80.5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10.5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4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203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4688715"/>
                  </a:ext>
                </a:extLst>
              </a:tr>
              <a:tr h="4227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Northern Cape (NC)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4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861.3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861.3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9313492"/>
                  </a:ext>
                </a:extLst>
              </a:tr>
              <a:tr h="4227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Western Cape (WC)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387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387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>
                          <a:effectLst/>
                        </a:rPr>
                        <a:t>0</a:t>
                      </a:r>
                      <a:endParaRPr lang="en-Z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9370907"/>
                  </a:ext>
                </a:extLst>
              </a:tr>
              <a:tr h="42275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Totals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105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9369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8094.86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1275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8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4906.43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ZA" sz="1400" dirty="0">
                          <a:effectLst/>
                        </a:rPr>
                        <a:t>52 Farms (1951ha)</a:t>
                      </a:r>
                      <a:endParaRPr lang="en-Z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680502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FA4F922-08DA-4F52-A0D2-5B20DF680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91355" y="0"/>
            <a:ext cx="158499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227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9" y="-1"/>
            <a:ext cx="10662619" cy="6722533"/>
          </a:xfr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8F3F0FA-BD07-49D2-A39C-184258700EC2}"/>
              </a:ext>
            </a:extLst>
          </p:cNvPr>
          <p:cNvSpPr txBox="1">
            <a:spLocks/>
          </p:cNvSpPr>
          <p:nvPr/>
        </p:nvSpPr>
        <p:spPr>
          <a:xfrm>
            <a:off x="2895600" y="2338537"/>
            <a:ext cx="6400800" cy="1954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14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3248794-069C-42FC-AC1A-17691CD0D1FE}"/>
              </a:ext>
            </a:extLst>
          </p:cNvPr>
          <p:cNvGraphicFramePr>
            <a:graphicFrameLocks/>
          </p:cNvGraphicFramePr>
          <p:nvPr/>
        </p:nvGraphicFramePr>
        <p:xfrm>
          <a:off x="689593" y="-1"/>
          <a:ext cx="10662619" cy="574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B5AC4-6786-4EAD-9A2B-2FCADCCB2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769" y="493160"/>
            <a:ext cx="10665795" cy="5247762"/>
          </a:xfrm>
        </p:spPr>
        <p:txBody>
          <a:bodyPr/>
          <a:lstStyle/>
          <a:p>
            <a:r>
              <a:rPr lang="en-GB" sz="2800" b="1" dirty="0"/>
              <a:t>SUCCESSES TO DATE   </a:t>
            </a:r>
          </a:p>
          <a:p>
            <a:endParaRPr lang="en-GB" b="1" dirty="0"/>
          </a:p>
          <a:p>
            <a:pPr lvl="0" algn="just">
              <a:lnSpc>
                <a:spcPct val="107000"/>
              </a:lnSpc>
            </a:pPr>
            <a:endParaRPr lang="en-US" sz="1600" dirty="0">
              <a:solidFill>
                <a:schemeClr val="tx2"/>
              </a:solidFill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endParaRPr lang="en-ZA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98FDD90-4F1C-4BEE-93F6-3B2DDFF012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782160"/>
              </p:ext>
            </p:extLst>
          </p:nvPr>
        </p:nvGraphicFramePr>
        <p:xfrm>
          <a:off x="1" y="1210733"/>
          <a:ext cx="12109450" cy="528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6672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 preferRelativeResize="0"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9" y="-1"/>
            <a:ext cx="10662619" cy="6722533"/>
          </a:xfr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B8F3F0FA-BD07-49D2-A39C-184258700EC2}"/>
              </a:ext>
            </a:extLst>
          </p:cNvPr>
          <p:cNvSpPr txBox="1">
            <a:spLocks/>
          </p:cNvSpPr>
          <p:nvPr/>
        </p:nvSpPr>
        <p:spPr>
          <a:xfrm>
            <a:off x="2895600" y="2338537"/>
            <a:ext cx="6400800" cy="1954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ZA" sz="1400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3248794-069C-42FC-AC1A-17691CD0D1FE}"/>
              </a:ext>
            </a:extLst>
          </p:cNvPr>
          <p:cNvGraphicFramePr>
            <a:graphicFrameLocks/>
          </p:cNvGraphicFramePr>
          <p:nvPr/>
        </p:nvGraphicFramePr>
        <p:xfrm>
          <a:off x="689593" y="-1"/>
          <a:ext cx="10662619" cy="5740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B5AC4-6786-4EAD-9A2B-2FCADCCB2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769" y="493160"/>
            <a:ext cx="10665795" cy="5247762"/>
          </a:xfrm>
        </p:spPr>
        <p:txBody>
          <a:bodyPr/>
          <a:lstStyle/>
          <a:p>
            <a:r>
              <a:rPr lang="en-GB" sz="1800" b="1" dirty="0"/>
              <a:t>	UPCOMING INITIATIVES  </a:t>
            </a:r>
          </a:p>
          <a:p>
            <a:endParaRPr lang="en-GB" b="1" dirty="0"/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US" sz="1600" dirty="0">
                <a:solidFill>
                  <a:schemeClr val="tx2"/>
                </a:solidFill>
              </a:rPr>
              <a:t>Through the New Levy Period focus will be on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US" sz="1600" dirty="0">
                <a:solidFill>
                  <a:schemeClr val="tx2"/>
                </a:solidFill>
              </a:rPr>
              <a:t>Enterprise development -  Increase the ha under Black own Citrus farms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US" dirty="0">
                <a:solidFill>
                  <a:schemeClr val="tx2"/>
                </a:solidFill>
              </a:rPr>
              <a:t>Increase e</a:t>
            </a:r>
            <a:r>
              <a:rPr lang="en-ZA" sz="1600" dirty="0" err="1">
                <a:solidFill>
                  <a:schemeClr val="tx2"/>
                </a:solidFill>
              </a:rPr>
              <a:t>xport</a:t>
            </a:r>
            <a:r>
              <a:rPr lang="en-ZA" sz="1600" dirty="0">
                <a:solidFill>
                  <a:schemeClr val="tx2"/>
                </a:solidFill>
              </a:rPr>
              <a:t> volumes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ZA" dirty="0">
                <a:solidFill>
                  <a:schemeClr val="tx2"/>
                </a:solidFill>
              </a:rPr>
              <a:t>Assist </a:t>
            </a:r>
            <a:r>
              <a:rPr lang="en-ZA" sz="1600" dirty="0">
                <a:solidFill>
                  <a:schemeClr val="tx2"/>
                </a:solidFill>
              </a:rPr>
              <a:t>black Growers with Compliance and Accreditation to Access other market opportunities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ZA" dirty="0">
                <a:solidFill>
                  <a:schemeClr val="tx2"/>
                </a:solidFill>
              </a:rPr>
              <a:t>Skills </a:t>
            </a:r>
            <a:r>
              <a:rPr lang="en-ZA" sz="1600" dirty="0">
                <a:solidFill>
                  <a:schemeClr val="tx2"/>
                </a:solidFill>
              </a:rPr>
              <a:t>Development and Good Agricultural Practise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r>
              <a:rPr lang="en-ZA" dirty="0">
                <a:solidFill>
                  <a:schemeClr val="tx2"/>
                </a:solidFill>
              </a:rPr>
              <a:t>Local </a:t>
            </a:r>
            <a:r>
              <a:rPr lang="en-ZA" sz="1600" dirty="0">
                <a:solidFill>
                  <a:schemeClr val="tx2"/>
                </a:solidFill>
              </a:rPr>
              <a:t>Market Development  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endParaRPr lang="en-US" sz="1600" dirty="0">
              <a:solidFill>
                <a:schemeClr val="tx2"/>
              </a:solidFill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─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94339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670</Words>
  <Application>Microsoft Office PowerPoint</Application>
  <PresentationFormat>Widescreen</PresentationFormat>
  <Paragraphs>167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Candara</vt:lpstr>
      <vt:lpstr>Gill Sans</vt:lpstr>
      <vt:lpstr>Office Theme</vt:lpstr>
      <vt:lpstr>CGA-GDC 2021</vt:lpstr>
      <vt:lpstr>PowerPoint Presentation</vt:lpstr>
      <vt:lpstr>PowerPoint Presentation</vt:lpstr>
      <vt:lpstr> Evolution of the Grower Development Company   </vt:lpstr>
      <vt:lpstr>PowerPoint Presentation</vt:lpstr>
      <vt:lpstr>CGA-GDC helps facilitate empowerment and development of black citrus producers through: </vt:lpstr>
      <vt:lpstr>    </vt:lpstr>
      <vt:lpstr>PowerPoint Presentation</vt:lpstr>
      <vt:lpstr>PowerPoint Presentation</vt:lpstr>
      <vt:lpstr>Orange heart fruit drive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ROADSHOWS 2021</dc:title>
  <dc:creator>Tshililo Ramabulana</dc:creator>
  <cp:lastModifiedBy>CGA- GDC</cp:lastModifiedBy>
  <cp:revision>27</cp:revision>
  <dcterms:created xsi:type="dcterms:W3CDTF">2021-03-25T10:34:21Z</dcterms:created>
  <dcterms:modified xsi:type="dcterms:W3CDTF">2021-08-17T12:24:49Z</dcterms:modified>
</cp:coreProperties>
</file>